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5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54" r:id="rId3"/>
    <p:sldMasterId id="2147483656" r:id="rId4"/>
    <p:sldMasterId id="2147483659" r:id="rId5"/>
    <p:sldMasterId id="2147483662" r:id="rId6"/>
  </p:sldMasterIdLst>
  <p:notesMasterIdLst>
    <p:notesMasterId r:id="rId14"/>
  </p:notesMasterIdLst>
  <p:handoutMasterIdLst>
    <p:handoutMasterId r:id="rId15"/>
  </p:handoutMasterIdLst>
  <p:sldIdLst>
    <p:sldId id="272" r:id="rId7"/>
    <p:sldId id="701" r:id="rId8"/>
    <p:sldId id="705" r:id="rId9"/>
    <p:sldId id="706" r:id="rId10"/>
    <p:sldId id="704" r:id="rId11"/>
    <p:sldId id="703" r:id="rId12"/>
    <p:sldId id="261" r:id="rId13"/>
  </p:sldIdLst>
  <p:sldSz cx="12192000" cy="6858000"/>
  <p:notesSz cx="7104063" cy="10234613"/>
  <p:custDataLst>
    <p:tags r:id="rId1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6">
          <p15:clr>
            <a:srgbClr val="A4A3A4"/>
          </p15:clr>
        </p15:guide>
        <p15:guide id="2" pos="29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/>
    <p:restoredTop sz="90427" autoAdjust="0"/>
  </p:normalViewPr>
  <p:slideViewPr>
    <p:cSldViewPr snapToGrid="0" showGuides="1">
      <p:cViewPr>
        <p:scale>
          <a:sx n="100" d="100"/>
          <a:sy n="100" d="100"/>
        </p:scale>
        <p:origin x="936" y="192"/>
      </p:cViewPr>
      <p:guideLst>
        <p:guide orient="horz" pos="2066"/>
        <p:guide pos="295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defRPr sz="1245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4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defRPr sz="1245" noProof="1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4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defRPr sz="1245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4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F76F625-63F9-4A3E-BF8F-C5B910E59946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42573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DF5A40-A4B1-4800-8DE6-A3DE9E24BDE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9503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65880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7221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05521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44637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1287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448175" y="6361113"/>
            <a:ext cx="3733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技术支持：南京易联阳光信息技术股份有限公司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3BA75235-B6B2-448C-A0E9-59301B13F70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6BA044DA-DE41-4CF7-A783-6DB370837D0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B856FF-2129-480E-A4B5-E50F4E2C6289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6699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F47F4-6F97-4561-ADA2-D15BB2794499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1F4158C-EE30-490B-AE03-7CDEF377AE6B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91F3EA-FA84-49C5-96BB-D0C54B8CA000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113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文本框 6"/>
          <p:cNvSpPr txBox="1">
            <a:spLocks noChangeArrowheads="1"/>
          </p:cNvSpPr>
          <p:nvPr/>
        </p:nvSpPr>
        <p:spPr bwMode="auto">
          <a:xfrm>
            <a:off x="4146550" y="6154738"/>
            <a:ext cx="4616450" cy="2778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版权所有：北京市医药集中采购服务中心</a:t>
            </a:r>
            <a:r>
              <a:rPr kumimoji="1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  ©2018 All rights reserved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053" name="文本框 7"/>
          <p:cNvSpPr txBox="1">
            <a:spLocks noChangeArrowheads="1"/>
          </p:cNvSpPr>
          <p:nvPr/>
        </p:nvSpPr>
        <p:spPr bwMode="auto">
          <a:xfrm>
            <a:off x="4598988" y="6486525"/>
            <a:ext cx="3732213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技术支持：北京医讯达科技有限公司 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6432550"/>
            <a:ext cx="12192000" cy="414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4" name="矩形 6"/>
          <p:cNvSpPr>
            <a:spLocks noChangeArrowheads="1"/>
          </p:cNvSpPr>
          <p:nvPr/>
        </p:nvSpPr>
        <p:spPr bwMode="auto">
          <a:xfrm>
            <a:off x="8416925" y="101600"/>
            <a:ext cx="3416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药品和医用耗材招采管理子系统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330450" y="6029325"/>
            <a:ext cx="4616450" cy="2778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版权所有：北京市医药集中采购服务中心</a:t>
            </a:r>
            <a:r>
              <a:rPr kumimoji="1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  ©2018 All rights reserved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782888" y="6361113"/>
            <a:ext cx="3732213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技术支持：北京医讯达科技有限公司 </a:t>
            </a:r>
          </a:p>
        </p:txBody>
      </p:sp>
      <p:pic>
        <p:nvPicPr>
          <p:cNvPr id="3076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5875338"/>
            <a:ext cx="12192000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487863" y="6513513"/>
            <a:ext cx="3733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技术支持：南京易联阳光信息技术股份有限公司</a:t>
            </a:r>
          </a:p>
        </p:txBody>
      </p:sp>
      <p:pic>
        <p:nvPicPr>
          <p:cNvPr id="3078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1133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Picture 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398838" y="1452563"/>
            <a:ext cx="51816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矩形 11"/>
          <p:cNvSpPr>
            <a:spLocks noChangeArrowheads="1"/>
          </p:cNvSpPr>
          <p:nvPr/>
        </p:nvSpPr>
        <p:spPr bwMode="auto">
          <a:xfrm>
            <a:off x="8416925" y="101600"/>
            <a:ext cx="3416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药品和医用耗材招采管理子系统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渐变红条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050" y="681038"/>
            <a:ext cx="8258175" cy="7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701213" y="6226175"/>
            <a:ext cx="2325687" cy="6318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4"/>
          <p:cNvSpPr txBox="1">
            <a:spLocks noChangeArrowheads="1"/>
          </p:cNvSpPr>
          <p:nvPr/>
        </p:nvSpPr>
        <p:spPr bwMode="auto">
          <a:xfrm>
            <a:off x="2330450" y="6029325"/>
            <a:ext cx="4616450" cy="2778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版权所有：北京市医药集中采购服务中心</a:t>
            </a:r>
            <a:r>
              <a:rPr kumimoji="1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  ©2018 All rights reserved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123" name="文本框 5"/>
          <p:cNvSpPr txBox="1">
            <a:spLocks noChangeArrowheads="1"/>
          </p:cNvSpPr>
          <p:nvPr/>
        </p:nvSpPr>
        <p:spPr bwMode="auto">
          <a:xfrm>
            <a:off x="2782888" y="6361113"/>
            <a:ext cx="3732213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技术支持：北京医讯达科技有限公司 </a:t>
            </a:r>
          </a:p>
        </p:txBody>
      </p:sp>
      <p:pic>
        <p:nvPicPr>
          <p:cNvPr id="5124" name="图片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5875338"/>
            <a:ext cx="12192000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文本框 10"/>
          <p:cNvSpPr txBox="1">
            <a:spLocks noChangeArrowheads="1"/>
          </p:cNvSpPr>
          <p:nvPr/>
        </p:nvSpPr>
        <p:spPr bwMode="auto">
          <a:xfrm>
            <a:off x="4487863" y="6513513"/>
            <a:ext cx="3733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技术支持：南京易联阳光信息技术股份有限公司</a:t>
            </a:r>
          </a:p>
        </p:txBody>
      </p:sp>
      <p:pic>
        <p:nvPicPr>
          <p:cNvPr id="2" name="图片 1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113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7" name="矩形 8"/>
          <p:cNvSpPr>
            <a:spLocks noChangeArrowheads="1"/>
          </p:cNvSpPr>
          <p:nvPr/>
        </p:nvSpPr>
        <p:spPr bwMode="auto">
          <a:xfrm>
            <a:off x="8416925" y="101600"/>
            <a:ext cx="3416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药品和医用耗材招采管理子系统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文本框 6"/>
          <p:cNvSpPr txBox="1">
            <a:spLocks noChangeArrowheads="1"/>
          </p:cNvSpPr>
          <p:nvPr/>
        </p:nvSpPr>
        <p:spPr bwMode="auto">
          <a:xfrm>
            <a:off x="4146550" y="6154738"/>
            <a:ext cx="4616450" cy="2778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kumimoji="1" lang="zh-CN" altLang="en-US" sz="1200">
                <a:solidFill>
                  <a:schemeClr val="bg1"/>
                </a:solidFill>
                <a:sym typeface="+mn-ea"/>
              </a:rPr>
              <a:t>版权所有：北京市医药集中采购服务中心</a:t>
            </a:r>
            <a:r>
              <a:rPr kumimoji="1" lang="en-US" altLang="zh-CN" sz="1200" dirty="0">
                <a:solidFill>
                  <a:schemeClr val="bg1"/>
                </a:solidFill>
                <a:sym typeface="+mn-ea"/>
              </a:rPr>
              <a:t>  ©2018 All rights reserved</a:t>
            </a:r>
            <a:endParaRPr kumimoji="1" lang="zh-CN" altLang="en-US" sz="1200">
              <a:solidFill>
                <a:schemeClr val="bg1"/>
              </a:solidFill>
              <a:sym typeface="+mn-ea"/>
            </a:endParaRPr>
          </a:p>
        </p:txBody>
      </p:sp>
      <p:sp>
        <p:nvSpPr>
          <p:cNvPr id="2053" name="文本框 7"/>
          <p:cNvSpPr txBox="1">
            <a:spLocks noChangeArrowheads="1"/>
          </p:cNvSpPr>
          <p:nvPr/>
        </p:nvSpPr>
        <p:spPr bwMode="auto">
          <a:xfrm>
            <a:off x="4598988" y="6486525"/>
            <a:ext cx="3732212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kumimoji="1" lang="zh-CN" altLang="en-US" sz="1200">
                <a:solidFill>
                  <a:srgbClr val="FFFFFF"/>
                </a:solidFill>
                <a:sym typeface="+mn-ea"/>
              </a:rPr>
              <a:t>技术支持：北京医讯达科技有限公司 </a:t>
            </a:r>
          </a:p>
        </p:txBody>
      </p:sp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32550"/>
            <a:ext cx="121920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矩形 6"/>
          <p:cNvSpPr>
            <a:spLocks noChangeArrowheads="1"/>
          </p:cNvSpPr>
          <p:nvPr/>
        </p:nvSpPr>
        <p:spPr bwMode="auto">
          <a:xfrm>
            <a:off x="8416925" y="101600"/>
            <a:ext cx="341630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b="1">
                <a:solidFill>
                  <a:schemeClr val="bg1"/>
                </a:solidFill>
                <a:sym typeface="+mn-ea"/>
              </a:rPr>
              <a:t>药品和医用耗材招采管理子系统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22"/>
          <p:cNvSpPr txBox="1"/>
          <p:nvPr/>
        </p:nvSpPr>
        <p:spPr>
          <a:xfrm>
            <a:off x="1355725" y="2047875"/>
            <a:ext cx="9775825" cy="212365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北京市药品和医用耗材招采管理子系统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补报量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操作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手册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2116930" y="5586193"/>
            <a:ext cx="8253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医疗机构用户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12341"/>
            <a:ext cx="12090601" cy="5356743"/>
          </a:xfrm>
          <a:prstGeom prst="rect">
            <a:avLst/>
          </a:prstGeom>
        </p:spPr>
      </p:pic>
      <p:sp>
        <p:nvSpPr>
          <p:cNvPr id="17411" name="标题 1"/>
          <p:cNvSpPr>
            <a:spLocks noGrp="1"/>
          </p:cNvSpPr>
          <p:nvPr>
            <p:ph type="title"/>
          </p:nvPr>
        </p:nvSpPr>
        <p:spPr>
          <a:xfrm>
            <a:off x="449263" y="139700"/>
            <a:ext cx="6465887" cy="352425"/>
          </a:xfrm>
          <a:prstGeom prst="rect">
            <a:avLst/>
          </a:prstGeom>
          <a:noFill/>
          <a:ln>
            <a:noFill/>
          </a:ln>
        </p:spPr>
        <p:txBody>
          <a:bodyPr anchor="t" anchorCtr="0"/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补报量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412" name="内容占位符 4"/>
          <p:cNvPicPr>
            <a:picLocks noGrp="1" noChangeAspect="1"/>
          </p:cNvPicPr>
          <p:nvPr>
            <p:ph idx="1" hasCustomPrompt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-276999"/>
            <a:ext cx="65" cy="553998"/>
          </a:xfrm>
          <a:prstGeom prst="rect">
            <a:avLst/>
          </a:prstGeom>
          <a:solidFill>
            <a:srgbClr val="0B56A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矩形: 圆角 5"/>
          <p:cNvSpPr/>
          <p:nvPr/>
        </p:nvSpPr>
        <p:spPr>
          <a:xfrm>
            <a:off x="0" y="2746699"/>
            <a:ext cx="1258570" cy="25971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圆角矩形标注 3"/>
          <p:cNvSpPr>
            <a:spLocks noChangeArrowheads="1"/>
          </p:cNvSpPr>
          <p:nvPr/>
        </p:nvSpPr>
        <p:spPr bwMode="auto">
          <a:xfrm>
            <a:off x="1982718" y="2217824"/>
            <a:ext cx="1940114" cy="748030"/>
          </a:xfrm>
          <a:prstGeom prst="wedgeRoundRectCallout">
            <a:avLst>
              <a:gd name="adj1" fmla="val -86969"/>
              <a:gd name="adj2" fmla="val 56444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lvl="0" ea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1.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点击</a:t>
            </a: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【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医疗机构补报量</a:t>
            </a:r>
            <a:r>
              <a:rPr lang="en-US" altLang="zh-CN" sz="1400" b="1" kern="0" dirty="0" smtClean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】</a:t>
            </a:r>
            <a:r>
              <a:rPr lang="zh-CN" altLang="en-US" sz="1400" b="1" kern="0" dirty="0" smtClean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菜单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0" name="矩形: 圆角 5"/>
          <p:cNvSpPr/>
          <p:nvPr/>
        </p:nvSpPr>
        <p:spPr>
          <a:xfrm>
            <a:off x="1828151" y="4941881"/>
            <a:ext cx="745304" cy="52281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圆角矩形标注 3"/>
          <p:cNvSpPr>
            <a:spLocks noChangeArrowheads="1"/>
          </p:cNvSpPr>
          <p:nvPr/>
        </p:nvSpPr>
        <p:spPr bwMode="auto">
          <a:xfrm>
            <a:off x="2075255" y="5818781"/>
            <a:ext cx="2788285" cy="641350"/>
          </a:xfrm>
          <a:prstGeom prst="wedgeRoundRectCallout">
            <a:avLst>
              <a:gd name="adj1" fmla="val -54723"/>
              <a:gd name="adj2" fmla="val -108486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该页面以</a:t>
            </a: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“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品种名称</a:t>
            </a: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”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形式展示报量列表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，每个品种名称有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一个代表规格。</a:t>
            </a:r>
          </a:p>
        </p:txBody>
      </p:sp>
      <p:sp>
        <p:nvSpPr>
          <p:cNvPr id="19" name="矩形: 圆角 5"/>
          <p:cNvSpPr/>
          <p:nvPr/>
        </p:nvSpPr>
        <p:spPr>
          <a:xfrm>
            <a:off x="5892214" y="3504112"/>
            <a:ext cx="1022936" cy="303403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圆角矩形标注 3"/>
          <p:cNvSpPr>
            <a:spLocks noChangeArrowheads="1"/>
          </p:cNvSpPr>
          <p:nvPr/>
        </p:nvSpPr>
        <p:spPr bwMode="auto">
          <a:xfrm>
            <a:off x="7213913" y="5141352"/>
            <a:ext cx="2825437" cy="860467"/>
          </a:xfrm>
          <a:prstGeom prst="wedgeRoundRectCallout">
            <a:avLst>
              <a:gd name="adj1" fmla="val -69474"/>
              <a:gd name="adj2" fmla="val -99541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0" dirty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3</a:t>
            </a: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.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按照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“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最小包装单位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”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填写对应产品的预采购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量</a:t>
            </a:r>
            <a:endParaRPr kumimoji="0" lang="en-US" altLang="zh-CN" sz="1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b="1" kern="0" dirty="0" smtClean="0">
                <a:solidFill>
                  <a:srgbClr val="0070C0"/>
                </a:solidFill>
                <a:latin typeface="Verdana" panose="020B0604030504040204" pitchFamily="34" charset="0"/>
                <a:sym typeface="+mn-ea"/>
              </a:rPr>
              <a:t>注：没有预采购量的产品须填写</a:t>
            </a:r>
            <a:r>
              <a:rPr lang="en-US" altLang="zh-CN" sz="1400" b="1" kern="0" dirty="0" smtClean="0">
                <a:solidFill>
                  <a:srgbClr val="0070C0"/>
                </a:solidFill>
                <a:latin typeface="Verdana" panose="020B0604030504040204" pitchFamily="34" charset="0"/>
                <a:sym typeface="+mn-ea"/>
              </a:rPr>
              <a:t>0</a:t>
            </a:r>
            <a:r>
              <a:rPr lang="zh-CN" altLang="en-US" sz="1400" b="1" kern="0" dirty="0" smtClean="0">
                <a:solidFill>
                  <a:srgbClr val="0070C0"/>
                </a:solidFill>
                <a:latin typeface="Verdana" panose="020B0604030504040204" pitchFamily="34" charset="0"/>
                <a:sym typeface="+mn-ea"/>
              </a:rPr>
              <a:t>，否者无法提交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Verdana" panose="020B0604030504040204" pitchFamily="34" charset="0"/>
              <a:sym typeface="+mn-ea"/>
            </a:endParaRPr>
          </a:p>
        </p:txBody>
      </p:sp>
      <p:sp>
        <p:nvSpPr>
          <p:cNvPr id="16" name="矩形: 圆角 5"/>
          <p:cNvSpPr/>
          <p:nvPr/>
        </p:nvSpPr>
        <p:spPr>
          <a:xfrm>
            <a:off x="1380111" y="1751000"/>
            <a:ext cx="640996" cy="25971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圆角矩形标注 3"/>
          <p:cNvSpPr>
            <a:spLocks noChangeArrowheads="1"/>
          </p:cNvSpPr>
          <p:nvPr/>
        </p:nvSpPr>
        <p:spPr bwMode="auto">
          <a:xfrm>
            <a:off x="2358079" y="805408"/>
            <a:ext cx="2242820" cy="678180"/>
          </a:xfrm>
          <a:prstGeom prst="wedgeRoundRectCallout">
            <a:avLst>
              <a:gd name="adj1" fmla="val -72819"/>
              <a:gd name="adj2" fmla="val 82172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0" noProof="0" dirty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2</a:t>
            </a: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.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选择</a:t>
            </a: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“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预采购量上报</a:t>
            </a: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”</a:t>
            </a:r>
            <a:r>
              <a:rPr lang="zh-CN" altLang="en-US" sz="1400" b="1" kern="0" dirty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标签页</a:t>
            </a:r>
            <a:r>
              <a:rPr lang="zh-CN" altLang="en-US" sz="1400" b="1" kern="0" dirty="0" smtClean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进入报量页面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7" name="圆角矩形标注 3"/>
          <p:cNvSpPr>
            <a:spLocks noChangeArrowheads="1"/>
          </p:cNvSpPr>
          <p:nvPr/>
        </p:nvSpPr>
        <p:spPr bwMode="auto">
          <a:xfrm>
            <a:off x="1982718" y="3522079"/>
            <a:ext cx="2788285" cy="641350"/>
          </a:xfrm>
          <a:prstGeom prst="wedgeRoundRectCallout">
            <a:avLst>
              <a:gd name="adj1" fmla="val 63815"/>
              <a:gd name="adj2" fmla="val 112801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供应优先级为同品种名称同厂家不同产品的供应，数字越小优先级越高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99058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93502"/>
            <a:ext cx="12192000" cy="5451231"/>
          </a:xfrm>
          <a:prstGeom prst="rect">
            <a:avLst/>
          </a:prstGeom>
        </p:spPr>
      </p:pic>
      <p:sp>
        <p:nvSpPr>
          <p:cNvPr id="17411" name="标题 1"/>
          <p:cNvSpPr>
            <a:spLocks noGrp="1"/>
          </p:cNvSpPr>
          <p:nvPr>
            <p:ph type="title"/>
          </p:nvPr>
        </p:nvSpPr>
        <p:spPr>
          <a:xfrm>
            <a:off x="449263" y="139700"/>
            <a:ext cx="6465887" cy="352425"/>
          </a:xfrm>
          <a:prstGeom prst="rect">
            <a:avLst/>
          </a:prstGeom>
          <a:noFill/>
          <a:ln>
            <a:noFill/>
          </a:ln>
        </p:spPr>
        <p:txBody>
          <a:bodyPr anchor="t" anchorCtr="0"/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补报量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412" name="内容占位符 4"/>
          <p:cNvPicPr>
            <a:picLocks noGrp="1" noChangeAspect="1"/>
          </p:cNvPicPr>
          <p:nvPr>
            <p:ph idx="1" hasCustomPrompt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-276999"/>
            <a:ext cx="65" cy="553998"/>
          </a:xfrm>
          <a:prstGeom prst="rect">
            <a:avLst/>
          </a:prstGeom>
          <a:solidFill>
            <a:srgbClr val="0B56A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圆角矩形标注 3"/>
          <p:cNvSpPr>
            <a:spLocks noChangeArrowheads="1"/>
          </p:cNvSpPr>
          <p:nvPr/>
        </p:nvSpPr>
        <p:spPr bwMode="auto">
          <a:xfrm>
            <a:off x="4491462" y="2620779"/>
            <a:ext cx="3753889" cy="1802092"/>
          </a:xfrm>
          <a:prstGeom prst="wedgeRoundRectCallout">
            <a:avLst>
              <a:gd name="adj1" fmla="val 60857"/>
              <a:gd name="adj2" fmla="val 83062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lvl="0" ea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填报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“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总预采购量</a:t>
            </a:r>
            <a:r>
              <a:rPr lang="en-US" altLang="zh-CN" sz="1400" b="1" kern="0" dirty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”</a:t>
            </a:r>
            <a:r>
              <a:rPr lang="zh-CN" altLang="en-US" sz="1400" b="1" kern="0" dirty="0">
                <a:solidFill>
                  <a:srgbClr val="FF0000"/>
                </a:solidFill>
                <a:latin typeface="Verdana" panose="020B0604030504040204" pitchFamily="34" charset="0"/>
              </a:rPr>
              <a:t>低于对应品种上一年度历史采购量</a:t>
            </a:r>
            <a:r>
              <a:rPr lang="en-US" altLang="zh-CN" sz="1400" b="1" kern="0" dirty="0">
                <a:solidFill>
                  <a:srgbClr val="FF0000"/>
                </a:solidFill>
                <a:latin typeface="Verdana" panose="020B0604030504040204" pitchFamily="34" charset="0"/>
              </a:rPr>
              <a:t>80%</a:t>
            </a:r>
            <a:r>
              <a:rPr lang="zh-CN" altLang="en-US" sz="1400" b="1" kern="0" dirty="0">
                <a:solidFill>
                  <a:srgbClr val="FF0000"/>
                </a:solidFill>
                <a:latin typeface="Verdana" panose="020B0604030504040204" pitchFamily="34" charset="0"/>
              </a:rPr>
              <a:t>或高于</a:t>
            </a:r>
            <a:r>
              <a:rPr lang="en-US" altLang="zh-CN" sz="1400" b="1" kern="0" dirty="0">
                <a:solidFill>
                  <a:srgbClr val="FF0000"/>
                </a:solidFill>
                <a:latin typeface="Verdana" panose="020B0604030504040204" pitchFamily="34" charset="0"/>
              </a:rPr>
              <a:t>120%</a:t>
            </a:r>
            <a:r>
              <a:rPr lang="zh-CN" altLang="en-US" sz="1400" b="1" kern="0" dirty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需</a:t>
            </a:r>
            <a:r>
              <a:rPr lang="zh-CN" altLang="en-US" sz="1400" b="1" kern="0" dirty="0">
                <a:solidFill>
                  <a:srgbClr val="FF0000"/>
                </a:solidFill>
                <a:latin typeface="Verdana" panose="020B0604030504040204" pitchFamily="34" charset="0"/>
              </a:rPr>
              <a:t>提供合理性</a:t>
            </a:r>
            <a:r>
              <a:rPr lang="zh-CN" altLang="en-US" sz="1400" b="1" kern="0" dirty="0" smtClean="0">
                <a:solidFill>
                  <a:srgbClr val="FF0000"/>
                </a:solidFill>
                <a:latin typeface="Verdana" panose="020B0604030504040204" pitchFamily="34" charset="0"/>
              </a:rPr>
              <a:t>说明。</a:t>
            </a:r>
            <a:endParaRPr lang="en-US" altLang="zh-CN" sz="1400" b="1" kern="0" dirty="0">
              <a:solidFill>
                <a:srgbClr val="FF0000"/>
              </a:solidFill>
              <a:latin typeface="Verdana" panose="020B0604030504040204" pitchFamily="34" charset="0"/>
              <a:sym typeface="+mn-ea"/>
            </a:endParaRPr>
          </a:p>
          <a:p>
            <a:pPr lvl="0" ea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注意：</a:t>
            </a:r>
            <a:endParaRPr kumimoji="0" lang="en-US" altLang="zh-CN" sz="1400" b="1" i="0" u="none" strike="noStrike" kern="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1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、总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预采购量以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“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代表规格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”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自动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计算</a:t>
            </a:r>
            <a:endParaRPr kumimoji="0" lang="en-US" altLang="zh-CN" sz="1400" b="1" i="0" u="none" strike="noStrike" kern="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2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、</a:t>
            </a:r>
            <a:r>
              <a:rPr lang="zh-CN" altLang="en-US" sz="1400" b="1" kern="0" dirty="0" smtClean="0">
                <a:solidFill>
                  <a:srgbClr val="00B0F0"/>
                </a:solidFill>
                <a:latin typeface="Verdana" panose="020B0604030504040204" pitchFamily="34" charset="0"/>
                <a:sym typeface="+mn-ea"/>
              </a:rPr>
              <a:t>上一年度</a:t>
            </a:r>
            <a:r>
              <a:rPr lang="zh-CN" altLang="en-US" sz="1400" b="1" kern="0" dirty="0">
                <a:solidFill>
                  <a:srgbClr val="00B0F0"/>
                </a:solidFill>
                <a:latin typeface="Verdana" panose="020B0604030504040204" pitchFamily="34" charset="0"/>
                <a:sym typeface="+mn-ea"/>
              </a:rPr>
              <a:t>历史采购量为</a:t>
            </a:r>
            <a:r>
              <a:rPr lang="en-US" altLang="zh-CN" sz="1400" b="1" kern="0" dirty="0" smtClean="0">
                <a:solidFill>
                  <a:srgbClr val="00B0F0"/>
                </a:solidFill>
                <a:latin typeface="Verdana" panose="020B0604030504040204" pitchFamily="34" charset="0"/>
                <a:sym typeface="+mn-ea"/>
              </a:rPr>
              <a:t>2023</a:t>
            </a:r>
            <a:r>
              <a:rPr lang="zh-CN" altLang="en-US" sz="1400" b="1" kern="0" dirty="0" smtClean="0">
                <a:solidFill>
                  <a:srgbClr val="00B0F0"/>
                </a:solidFill>
                <a:latin typeface="Verdana" panose="020B0604030504040204" pitchFamily="34" charset="0"/>
                <a:sym typeface="+mn-ea"/>
              </a:rPr>
              <a:t>年</a:t>
            </a:r>
            <a:r>
              <a:rPr lang="en-US" altLang="zh-CN" sz="1400" b="1" kern="0" dirty="0" smtClean="0">
                <a:solidFill>
                  <a:srgbClr val="00B0F0"/>
                </a:solidFill>
                <a:latin typeface="Verdana" panose="020B0604030504040204" pitchFamily="34" charset="0"/>
                <a:sym typeface="+mn-ea"/>
              </a:rPr>
              <a:t>1</a:t>
            </a:r>
            <a:r>
              <a:rPr lang="zh-CN" altLang="en-US" sz="1400" b="1" kern="0" dirty="0" smtClean="0">
                <a:solidFill>
                  <a:srgbClr val="00B0F0"/>
                </a:solidFill>
                <a:latin typeface="Verdana" panose="020B0604030504040204" pitchFamily="34" charset="0"/>
                <a:sym typeface="+mn-ea"/>
              </a:rPr>
              <a:t>月</a:t>
            </a:r>
            <a:r>
              <a:rPr lang="en-US" altLang="zh-CN" sz="1400" b="1" kern="0" dirty="0">
                <a:solidFill>
                  <a:srgbClr val="00B0F0"/>
                </a:solidFill>
                <a:latin typeface="Verdana" panose="020B0604030504040204" pitchFamily="34" charset="0"/>
                <a:sym typeface="+mn-ea"/>
              </a:rPr>
              <a:t>1</a:t>
            </a:r>
            <a:r>
              <a:rPr lang="zh-CN" altLang="en-US" sz="1400" b="1" kern="0" dirty="0" smtClean="0">
                <a:solidFill>
                  <a:srgbClr val="00B0F0"/>
                </a:solidFill>
                <a:latin typeface="Verdana" panose="020B0604030504040204" pitchFamily="34" charset="0"/>
                <a:sym typeface="+mn-ea"/>
              </a:rPr>
              <a:t>日至</a:t>
            </a:r>
            <a:r>
              <a:rPr lang="en-US" altLang="zh-CN" sz="1400" b="1" kern="0" dirty="0" smtClean="0">
                <a:solidFill>
                  <a:srgbClr val="00B0F0"/>
                </a:solidFill>
                <a:latin typeface="Verdana" panose="020B0604030504040204" pitchFamily="34" charset="0"/>
                <a:sym typeface="+mn-ea"/>
              </a:rPr>
              <a:t>2023</a:t>
            </a:r>
            <a:r>
              <a:rPr lang="zh-CN" altLang="en-US" sz="1400" b="1" kern="0" dirty="0">
                <a:solidFill>
                  <a:srgbClr val="00B0F0"/>
                </a:solidFill>
                <a:latin typeface="Verdana" panose="020B0604030504040204" pitchFamily="34" charset="0"/>
                <a:sym typeface="+mn-ea"/>
              </a:rPr>
              <a:t>年</a:t>
            </a:r>
            <a:r>
              <a:rPr lang="en-US" altLang="zh-CN" sz="1400" b="1" kern="0" dirty="0" smtClean="0">
                <a:solidFill>
                  <a:srgbClr val="00B0F0"/>
                </a:solidFill>
                <a:latin typeface="Verdana" panose="020B0604030504040204" pitchFamily="34" charset="0"/>
                <a:sym typeface="+mn-ea"/>
              </a:rPr>
              <a:t>12</a:t>
            </a:r>
            <a:r>
              <a:rPr lang="zh-CN" altLang="en-US" sz="1400" b="1" kern="0" dirty="0" smtClean="0">
                <a:solidFill>
                  <a:srgbClr val="00B0F0"/>
                </a:solidFill>
                <a:latin typeface="Verdana" panose="020B0604030504040204" pitchFamily="34" charset="0"/>
                <a:sym typeface="+mn-ea"/>
              </a:rPr>
              <a:t>月</a:t>
            </a:r>
            <a:r>
              <a:rPr lang="en-US" altLang="zh-CN" sz="1400" b="1" kern="0" dirty="0" smtClean="0">
                <a:solidFill>
                  <a:srgbClr val="00B0F0"/>
                </a:solidFill>
                <a:latin typeface="Verdana" panose="020B0604030504040204" pitchFamily="34" charset="0"/>
                <a:sym typeface="+mn-ea"/>
              </a:rPr>
              <a:t>31</a:t>
            </a:r>
            <a:r>
              <a:rPr lang="zh-CN" altLang="en-US" sz="1400" b="1" kern="0" dirty="0" smtClean="0">
                <a:solidFill>
                  <a:srgbClr val="00B0F0"/>
                </a:solidFill>
                <a:latin typeface="Verdana" panose="020B0604030504040204" pitchFamily="34" charset="0"/>
                <a:sym typeface="+mn-ea"/>
              </a:rPr>
              <a:t>日</a:t>
            </a:r>
            <a:r>
              <a:rPr lang="zh-CN" altLang="en-US" sz="1400" b="1" kern="0" dirty="0" smtClean="0">
                <a:solidFill>
                  <a:srgbClr val="00B0F0"/>
                </a:solidFill>
                <a:latin typeface="Verdana" panose="020B0604030504040204" pitchFamily="34" charset="0"/>
                <a:sym typeface="+mn-ea"/>
              </a:rPr>
              <a:t>按订单时间</a:t>
            </a:r>
            <a:r>
              <a:rPr lang="zh-CN" altLang="en-US" sz="1400" b="1" kern="0" dirty="0" smtClean="0">
                <a:solidFill>
                  <a:srgbClr val="00B0F0"/>
                </a:solidFill>
                <a:latin typeface="Verdana" panose="020B0604030504040204" pitchFamily="34" charset="0"/>
                <a:sym typeface="+mn-ea"/>
              </a:rPr>
              <a:t>统计同品种到货数据</a:t>
            </a:r>
            <a:endParaRPr lang="zh-CN" altLang="en-US" sz="1400" b="1" kern="0" dirty="0">
              <a:solidFill>
                <a:srgbClr val="00B0F0"/>
              </a:solidFill>
              <a:latin typeface="Verdana" panose="020B0604030504040204" pitchFamily="34" charset="0"/>
              <a:sym typeface="+mn-ea"/>
            </a:endParaRPr>
          </a:p>
        </p:txBody>
      </p:sp>
      <p:sp>
        <p:nvSpPr>
          <p:cNvPr id="22" name="矩形: 圆角 5"/>
          <p:cNvSpPr/>
          <p:nvPr/>
        </p:nvSpPr>
        <p:spPr>
          <a:xfrm>
            <a:off x="8622297" y="4822437"/>
            <a:ext cx="998433" cy="25971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圆角矩形标注 3"/>
          <p:cNvSpPr>
            <a:spLocks noChangeArrowheads="1"/>
          </p:cNvSpPr>
          <p:nvPr/>
        </p:nvSpPr>
        <p:spPr bwMode="auto">
          <a:xfrm>
            <a:off x="8770405" y="2776656"/>
            <a:ext cx="2896540" cy="1537208"/>
          </a:xfrm>
          <a:prstGeom prst="wedgeRoundRectCallout">
            <a:avLst>
              <a:gd name="adj1" fmla="val 50846"/>
              <a:gd name="adj2" fmla="val 72628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lvl="0" ea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4.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选择“合理性说明分类”并填写合理性说明后，点击 “保存备注”按钮保存</a:t>
            </a:r>
            <a:r>
              <a:rPr lang="zh-CN" altLang="en-US" sz="1400" b="1" kern="0" dirty="0">
                <a:solidFill>
                  <a:srgbClr val="FF0000"/>
                </a:solidFill>
                <a:latin typeface="Verdana" panose="020B0604030504040204" pitchFamily="34" charset="0"/>
              </a:rPr>
              <a:t>合理性</a:t>
            </a:r>
            <a:r>
              <a:rPr lang="zh-CN" altLang="en-US" sz="1400" b="1" kern="0" dirty="0" smtClean="0">
                <a:solidFill>
                  <a:srgbClr val="FF0000"/>
                </a:solidFill>
                <a:latin typeface="Verdana" panose="020B0604030504040204" pitchFamily="34" charset="0"/>
              </a:rPr>
              <a:t>说明内容。</a:t>
            </a:r>
            <a:endParaRPr lang="en-US" altLang="zh-CN" sz="1400" b="1" kern="0" dirty="0" smtClean="0">
              <a:solidFill>
                <a:srgbClr val="FF0000"/>
              </a:solidFill>
              <a:latin typeface="Verdana" panose="020B0604030504040204" pitchFamily="34" charset="0"/>
            </a:endParaRPr>
          </a:p>
          <a:p>
            <a:pPr lvl="0" ea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dirty="0">
                <a:solidFill>
                  <a:srgbClr val="00B0F0"/>
                </a:solidFill>
                <a:latin typeface="Verdana" panose="020B0604030504040204" pitchFamily="34" charset="0"/>
                <a:sym typeface="+mn-ea"/>
              </a:rPr>
              <a:t>注意：</a:t>
            </a:r>
            <a:endParaRPr lang="en-US" altLang="zh-CN" sz="1400" b="1" kern="0" dirty="0">
              <a:solidFill>
                <a:srgbClr val="00B0F0"/>
              </a:solidFill>
              <a:latin typeface="Verdana" panose="020B0604030504040204" pitchFamily="34" charset="0"/>
              <a:sym typeface="+mn-ea"/>
            </a:endParaRPr>
          </a:p>
          <a:p>
            <a:pPr lvl="0" ea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kern="0" dirty="0">
                <a:solidFill>
                  <a:srgbClr val="00B0F0"/>
                </a:solidFill>
                <a:latin typeface="Verdana" panose="020B0604030504040204" pitchFamily="34" charset="0"/>
                <a:sym typeface="+mn-ea"/>
              </a:rPr>
              <a:t>1</a:t>
            </a:r>
            <a:r>
              <a:rPr lang="zh-CN" altLang="en-US" sz="1400" b="1" kern="0" dirty="0">
                <a:solidFill>
                  <a:srgbClr val="00B0F0"/>
                </a:solidFill>
                <a:latin typeface="Verdana" panose="020B0604030504040204" pitchFamily="34" charset="0"/>
                <a:sym typeface="+mn-ea"/>
              </a:rPr>
              <a:t>、 选择“合理性说明分类”后须</a:t>
            </a:r>
            <a:r>
              <a:rPr lang="zh-CN" altLang="en-US" sz="1400" b="1" kern="0">
                <a:solidFill>
                  <a:srgbClr val="00B0F0"/>
                </a:solidFill>
                <a:latin typeface="Verdana" panose="020B0604030504040204" pitchFamily="34" charset="0"/>
                <a:sym typeface="+mn-ea"/>
              </a:rPr>
              <a:t>填写</a:t>
            </a:r>
            <a:r>
              <a:rPr lang="zh-CN" altLang="en-US" sz="1400" b="1" kern="0" smtClean="0">
                <a:solidFill>
                  <a:srgbClr val="00B0F0"/>
                </a:solidFill>
                <a:latin typeface="Verdana" panose="020B0604030504040204" pitchFamily="34" charset="0"/>
                <a:sym typeface="+mn-ea"/>
              </a:rPr>
              <a:t>“合理性说明”</a:t>
            </a:r>
            <a:endParaRPr lang="zh-CN" altLang="en-US" sz="1400" b="1" kern="0" dirty="0">
              <a:solidFill>
                <a:srgbClr val="00B0F0"/>
              </a:solidFill>
              <a:latin typeface="Verdana" panose="020B0604030504040204" pitchFamily="34" charset="0"/>
              <a:sym typeface="+mn-ea"/>
            </a:endParaRPr>
          </a:p>
        </p:txBody>
      </p:sp>
      <p:sp>
        <p:nvSpPr>
          <p:cNvPr id="18" name="矩形: 圆角 5"/>
          <p:cNvSpPr/>
          <p:nvPr/>
        </p:nvSpPr>
        <p:spPr>
          <a:xfrm>
            <a:off x="9620730" y="4646818"/>
            <a:ext cx="2349257" cy="153689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548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92998"/>
            <a:ext cx="12090601" cy="5356743"/>
          </a:xfrm>
          <a:prstGeom prst="rect">
            <a:avLst/>
          </a:prstGeom>
        </p:spPr>
      </p:pic>
      <p:sp>
        <p:nvSpPr>
          <p:cNvPr id="17411" name="标题 1"/>
          <p:cNvSpPr>
            <a:spLocks noGrp="1"/>
          </p:cNvSpPr>
          <p:nvPr>
            <p:ph type="title"/>
          </p:nvPr>
        </p:nvSpPr>
        <p:spPr>
          <a:xfrm>
            <a:off x="449263" y="139700"/>
            <a:ext cx="6465887" cy="352425"/>
          </a:xfrm>
          <a:prstGeom prst="rect">
            <a:avLst/>
          </a:prstGeom>
          <a:noFill/>
          <a:ln>
            <a:noFill/>
          </a:ln>
        </p:spPr>
        <p:txBody>
          <a:bodyPr anchor="t" anchorCtr="0"/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补报量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412" name="内容占位符 4"/>
          <p:cNvPicPr>
            <a:picLocks noGrp="1" noChangeAspect="1"/>
          </p:cNvPicPr>
          <p:nvPr>
            <p:ph idx="1" hasCustomPrompt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-276999"/>
            <a:ext cx="65" cy="553998"/>
          </a:xfrm>
          <a:prstGeom prst="rect">
            <a:avLst/>
          </a:prstGeom>
          <a:solidFill>
            <a:srgbClr val="0B56A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矩形: 圆角 5"/>
          <p:cNvSpPr/>
          <p:nvPr/>
        </p:nvSpPr>
        <p:spPr>
          <a:xfrm>
            <a:off x="9832912" y="3218753"/>
            <a:ext cx="550754" cy="31945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圆角矩形标注 3"/>
          <p:cNvSpPr>
            <a:spLocks noChangeArrowheads="1"/>
          </p:cNvSpPr>
          <p:nvPr/>
        </p:nvSpPr>
        <p:spPr bwMode="auto">
          <a:xfrm>
            <a:off x="6035650" y="2229557"/>
            <a:ext cx="2887980" cy="610235"/>
          </a:xfrm>
          <a:prstGeom prst="wedgeRoundRectCallout">
            <a:avLst>
              <a:gd name="adj1" fmla="val 80082"/>
              <a:gd name="adj2" fmla="val 135097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点击</a:t>
            </a: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【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查看填报结果</a:t>
            </a: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】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可查看填报完成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的填报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结果并导出</a:t>
            </a: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pdf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文件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2" name="矩形: 圆角 5"/>
          <p:cNvSpPr/>
          <p:nvPr/>
        </p:nvSpPr>
        <p:spPr>
          <a:xfrm>
            <a:off x="11044425" y="3230082"/>
            <a:ext cx="888036" cy="308126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圆角矩形标注 12"/>
          <p:cNvSpPr>
            <a:spLocks noChangeArrowheads="1"/>
          </p:cNvSpPr>
          <p:nvPr/>
        </p:nvSpPr>
        <p:spPr bwMode="auto">
          <a:xfrm>
            <a:off x="8313353" y="3923651"/>
            <a:ext cx="2839720" cy="905510"/>
          </a:xfrm>
          <a:prstGeom prst="wedgeRoundRectCallout">
            <a:avLst>
              <a:gd name="adj1" fmla="val 60129"/>
              <a:gd name="adj2" fmla="val -90603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kern="0" dirty="0">
                <a:solidFill>
                  <a:srgbClr val="FF0000"/>
                </a:solidFill>
                <a:latin typeface="Verdana" panose="020B0604030504040204" pitchFamily="34" charset="0"/>
              </a:rPr>
              <a:t>5</a:t>
            </a:r>
            <a:r>
              <a:rPr lang="en-US" altLang="zh-CN" sz="1400" b="1" kern="0" dirty="0" smtClean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1400" b="1" kern="0" dirty="0" smtClean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完成</a:t>
            </a:r>
            <a:r>
              <a:rPr lang="zh-CN" altLang="en-US" sz="1400" b="1" kern="0" dirty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预采购量申报工作后点击</a:t>
            </a:r>
            <a:r>
              <a:rPr lang="en-US" altLang="zh-CN" sz="1400" b="1" kern="0" dirty="0" smtClean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1400" b="1" kern="0" dirty="0" smtClean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批量提交</a:t>
            </a:r>
            <a:r>
              <a:rPr lang="en-US" altLang="zh-CN" sz="1400" b="1" kern="0" dirty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1400" b="1" kern="0" dirty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按钮对当前组</a:t>
            </a:r>
            <a:r>
              <a:rPr lang="zh-CN" altLang="en-US" sz="1400" b="1" kern="0" dirty="0" smtClean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提交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dirty="0" smtClean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提交后</a:t>
            </a:r>
            <a:r>
              <a:rPr lang="zh-CN" altLang="en-US" sz="1400" b="1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sym typeface="+mn-ea"/>
              </a:rPr>
              <a:t>可点击</a:t>
            </a:r>
            <a:r>
              <a:rPr lang="en-US" altLang="zh-CN" sz="1400" b="1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sym typeface="+mn-ea"/>
              </a:rPr>
              <a:t>【</a:t>
            </a:r>
            <a:r>
              <a:rPr lang="zh-CN" altLang="en-US" sz="1400" b="1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sym typeface="+mn-ea"/>
              </a:rPr>
              <a:t>批量退回</a:t>
            </a:r>
            <a:r>
              <a:rPr lang="en-US" altLang="zh-CN" sz="1400" b="1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sym typeface="+mn-ea"/>
              </a:rPr>
              <a:t>】</a:t>
            </a:r>
            <a:r>
              <a:rPr lang="zh-CN" altLang="en-US" sz="1400" b="1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sym typeface="+mn-ea"/>
              </a:rPr>
              <a:t>撤回修改</a:t>
            </a:r>
            <a:endParaRPr lang="en-US" altLang="zh-CN" sz="1400" b="1" kern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sym typeface="+mn-ea"/>
            </a:endParaRPr>
          </a:p>
        </p:txBody>
      </p:sp>
      <p:sp>
        <p:nvSpPr>
          <p:cNvPr id="14" name="圆角矩形标注 3"/>
          <p:cNvSpPr>
            <a:spLocks noChangeArrowheads="1"/>
          </p:cNvSpPr>
          <p:nvPr/>
        </p:nvSpPr>
        <p:spPr bwMode="auto">
          <a:xfrm>
            <a:off x="8978023" y="2234403"/>
            <a:ext cx="2887980" cy="610235"/>
          </a:xfrm>
          <a:prstGeom prst="wedgeRoundRectCallout">
            <a:avLst>
              <a:gd name="adj1" fmla="val 5861"/>
              <a:gd name="adj2" fmla="val 111691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点击</a:t>
            </a: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【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导出报量目录</a:t>
            </a: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】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可导出本次报量目录的</a:t>
            </a: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excel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文件，供医院开会讨论使用。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5" name="矩形: 圆角 5"/>
          <p:cNvSpPr/>
          <p:nvPr/>
        </p:nvSpPr>
        <p:spPr>
          <a:xfrm>
            <a:off x="10396395" y="3218754"/>
            <a:ext cx="648030" cy="31945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823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707942"/>
            <a:ext cx="12192000" cy="6150058"/>
            <a:chOff x="0" y="707942"/>
            <a:chExt cx="12192000" cy="61500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707942"/>
              <a:ext cx="12192000" cy="615005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525" y="2614646"/>
              <a:ext cx="1219861" cy="233329"/>
            </a:xfrm>
            <a:prstGeom prst="rect">
              <a:avLst/>
            </a:prstGeom>
          </p:spPr>
        </p:pic>
      </p:grpSp>
      <p:sp>
        <p:nvSpPr>
          <p:cNvPr id="17411" name="标题 1"/>
          <p:cNvSpPr>
            <a:spLocks noGrp="1"/>
          </p:cNvSpPr>
          <p:nvPr>
            <p:ph type="title"/>
          </p:nvPr>
        </p:nvSpPr>
        <p:spPr>
          <a:xfrm>
            <a:off x="449263" y="139700"/>
            <a:ext cx="6465887" cy="352425"/>
          </a:xfrm>
          <a:prstGeom prst="rect">
            <a:avLst/>
          </a:prstGeom>
          <a:noFill/>
          <a:ln>
            <a:noFill/>
          </a:ln>
        </p:spPr>
        <p:txBody>
          <a:bodyPr anchor="t" anchorCtr="0"/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补报量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412" name="内容占位符 4"/>
          <p:cNvPicPr>
            <a:picLocks noGrp="1" noChangeAspect="1"/>
          </p:cNvPicPr>
          <p:nvPr>
            <p:ph idx="1" hasCustomPrompt="1"/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04800" y="27801"/>
            <a:ext cx="65" cy="553998"/>
          </a:xfrm>
          <a:prstGeom prst="rect">
            <a:avLst/>
          </a:prstGeom>
          <a:solidFill>
            <a:srgbClr val="0B56A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矩形: 圆角 5"/>
          <p:cNvSpPr/>
          <p:nvPr/>
        </p:nvSpPr>
        <p:spPr>
          <a:xfrm>
            <a:off x="5569528" y="3317426"/>
            <a:ext cx="714726" cy="31945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圆角矩形标注 15"/>
          <p:cNvSpPr>
            <a:spLocks noChangeArrowheads="1"/>
          </p:cNvSpPr>
          <p:nvPr/>
        </p:nvSpPr>
        <p:spPr bwMode="auto">
          <a:xfrm>
            <a:off x="2653406" y="4095636"/>
            <a:ext cx="2839720" cy="905510"/>
          </a:xfrm>
          <a:prstGeom prst="wedgeRoundRectCallout">
            <a:avLst>
              <a:gd name="adj1" fmla="val 60129"/>
              <a:gd name="adj2" fmla="val -90603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kern="0" dirty="0" smtClean="0">
                <a:solidFill>
                  <a:srgbClr val="FF0000"/>
                </a:solidFill>
                <a:latin typeface="Verdana" panose="020B0604030504040204" pitchFamily="34" charset="0"/>
              </a:rPr>
              <a:t>6</a:t>
            </a:r>
            <a:r>
              <a:rPr lang="en-US" altLang="zh-CN" sz="1400" b="1" kern="0" dirty="0" smtClean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1400" b="1" kern="0" dirty="0" smtClean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 点击</a:t>
            </a:r>
            <a:r>
              <a:rPr lang="en-US" altLang="zh-CN" sz="1400" b="1" kern="0" dirty="0" smtClean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1400" b="1" kern="0" dirty="0" smtClean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上传图片</a:t>
            </a:r>
            <a:r>
              <a:rPr lang="en-US" altLang="zh-CN" sz="1400" b="1" kern="0" dirty="0" smtClean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1400" b="1" kern="0" dirty="0" smtClean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，上传填报结果</a:t>
            </a:r>
            <a:r>
              <a:rPr lang="en-US" altLang="zh-CN" sz="1400" b="1" kern="0" dirty="0" smtClean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PDF</a:t>
            </a:r>
            <a:r>
              <a:rPr lang="zh-CN" altLang="en-US" sz="1400" b="1" kern="0" dirty="0" smtClean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文件</a:t>
            </a:r>
            <a:endParaRPr lang="en-US" altLang="zh-CN" sz="1400" b="1" kern="0" dirty="0" smtClean="0">
              <a:solidFill>
                <a:srgbClr val="FF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dirty="0" smtClean="0">
                <a:solidFill>
                  <a:srgbClr val="00B0F0"/>
                </a:solidFill>
                <a:latin typeface="Verdana" panose="020B0604030504040204" pitchFamily="34" charset="0"/>
              </a:rPr>
              <a:t>注意：文件</a:t>
            </a:r>
            <a:r>
              <a:rPr lang="zh-CN" altLang="en-US" sz="1400" b="1" kern="0" dirty="0">
                <a:solidFill>
                  <a:srgbClr val="00B0F0"/>
                </a:solidFill>
                <a:latin typeface="Verdana" panose="020B0604030504040204" pitchFamily="34" charset="0"/>
              </a:rPr>
              <a:t>请</a:t>
            </a:r>
            <a:r>
              <a:rPr lang="zh-CN" altLang="en-US" sz="1400" b="1" kern="0" dirty="0" smtClean="0">
                <a:solidFill>
                  <a:srgbClr val="00B0F0"/>
                </a:solidFill>
                <a:latin typeface="Verdana" panose="020B0604030504040204" pitchFamily="34" charset="0"/>
              </a:rPr>
              <a:t>加盖单位公章，填写联系人与联系方式</a:t>
            </a:r>
          </a:p>
        </p:txBody>
      </p:sp>
      <p:sp>
        <p:nvSpPr>
          <p:cNvPr id="12" name="圆角矩形标注 3"/>
          <p:cNvSpPr>
            <a:spLocks noChangeArrowheads="1"/>
          </p:cNvSpPr>
          <p:nvPr/>
        </p:nvSpPr>
        <p:spPr bwMode="auto">
          <a:xfrm>
            <a:off x="8915956" y="4259860"/>
            <a:ext cx="2887980" cy="1172774"/>
          </a:xfrm>
          <a:prstGeom prst="wedgeRoundRectCallout">
            <a:avLst>
              <a:gd name="adj1" fmla="val -61278"/>
              <a:gd name="adj2" fmla="val -70561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7.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点击</a:t>
            </a: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【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确定</a:t>
            </a: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】</a:t>
            </a:r>
            <a:r>
              <a:rPr lang="zh-CN" altLang="en-US" sz="1400" b="1" kern="0" dirty="0" smtClean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，确认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提交</a:t>
            </a:r>
            <a:endParaRPr kumimoji="0" lang="en-US" altLang="zh-CN" sz="1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ea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dirty="0" smtClean="0">
                <a:solidFill>
                  <a:srgbClr val="00B0F0"/>
                </a:solidFill>
                <a:latin typeface="Verdana" panose="020B0604030504040204" pitchFamily="34" charset="0"/>
                <a:sym typeface="+mn-ea"/>
              </a:rPr>
              <a:t>注意：对填报</a:t>
            </a:r>
            <a:r>
              <a:rPr lang="en-US" altLang="zh-CN" sz="1400" b="1" kern="0" dirty="0">
                <a:solidFill>
                  <a:srgbClr val="00B0F0"/>
                </a:solidFill>
                <a:latin typeface="Verdana" panose="020B0604030504040204" pitchFamily="34" charset="0"/>
                <a:sym typeface="+mn-ea"/>
              </a:rPr>
              <a:t>“</a:t>
            </a:r>
            <a:r>
              <a:rPr lang="zh-CN" altLang="en-US" sz="1400" b="1" kern="0" dirty="0">
                <a:solidFill>
                  <a:srgbClr val="00B0F0"/>
                </a:solidFill>
                <a:latin typeface="Verdana" panose="020B0604030504040204" pitchFamily="34" charset="0"/>
                <a:sym typeface="+mn-ea"/>
              </a:rPr>
              <a:t>总预采购量</a:t>
            </a:r>
            <a:r>
              <a:rPr lang="en-US" altLang="zh-CN" sz="1400" b="1" kern="0" dirty="0">
                <a:solidFill>
                  <a:srgbClr val="00B0F0"/>
                </a:solidFill>
                <a:latin typeface="Verdana" panose="020B0604030504040204" pitchFamily="34" charset="0"/>
                <a:sym typeface="+mn-ea"/>
              </a:rPr>
              <a:t>”</a:t>
            </a:r>
            <a:r>
              <a:rPr lang="zh-CN" altLang="en-US" sz="1400" b="1" kern="0" dirty="0">
                <a:solidFill>
                  <a:srgbClr val="00B0F0"/>
                </a:solidFill>
                <a:latin typeface="Verdana" panose="020B0604030504040204" pitchFamily="34" charset="0"/>
                <a:sym typeface="+mn-ea"/>
              </a:rPr>
              <a:t>低于历史预采购</a:t>
            </a:r>
            <a:r>
              <a:rPr lang="zh-CN" altLang="en-US" sz="1400" b="1" kern="0" dirty="0" smtClean="0">
                <a:solidFill>
                  <a:srgbClr val="00B0F0"/>
                </a:solidFill>
                <a:latin typeface="Verdana" panose="020B0604030504040204" pitchFamily="34" charset="0"/>
                <a:sym typeface="+mn-ea"/>
              </a:rPr>
              <a:t>量需</a:t>
            </a:r>
            <a:r>
              <a:rPr lang="zh-CN" altLang="en-US" sz="1400" b="1" kern="0" dirty="0">
                <a:solidFill>
                  <a:srgbClr val="00B0F0"/>
                </a:solidFill>
                <a:latin typeface="Verdana" panose="020B0604030504040204" pitchFamily="34" charset="0"/>
                <a:sym typeface="+mn-ea"/>
              </a:rPr>
              <a:t>填写备注</a:t>
            </a:r>
            <a:r>
              <a:rPr lang="zh-CN" altLang="en-US" sz="1400" b="1" kern="0" dirty="0" smtClean="0">
                <a:solidFill>
                  <a:srgbClr val="00B0F0"/>
                </a:solidFill>
                <a:latin typeface="Verdana" panose="020B0604030504040204" pitchFamily="34" charset="0"/>
                <a:sym typeface="+mn-ea"/>
              </a:rPr>
              <a:t>说明，不填写将无法提交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Verdana" panose="020B0604030504040204" pitchFamily="34" charset="0"/>
              <a:sym typeface="+mn-ea"/>
            </a:endParaRPr>
          </a:p>
        </p:txBody>
      </p:sp>
      <p:sp>
        <p:nvSpPr>
          <p:cNvPr id="15" name="矩形: 圆角 5"/>
          <p:cNvSpPr/>
          <p:nvPr/>
        </p:nvSpPr>
        <p:spPr>
          <a:xfrm>
            <a:off x="8201230" y="3643116"/>
            <a:ext cx="714726" cy="31945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478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651895"/>
            <a:ext cx="12192001" cy="4773410"/>
          </a:xfrm>
          <a:prstGeom prst="rect">
            <a:avLst/>
          </a:prstGeom>
        </p:spPr>
      </p:pic>
      <p:sp>
        <p:nvSpPr>
          <p:cNvPr id="17411" name="标题 1"/>
          <p:cNvSpPr>
            <a:spLocks noGrp="1"/>
          </p:cNvSpPr>
          <p:nvPr>
            <p:ph type="title"/>
          </p:nvPr>
        </p:nvSpPr>
        <p:spPr>
          <a:xfrm>
            <a:off x="449263" y="139700"/>
            <a:ext cx="6465887" cy="352425"/>
          </a:xfrm>
          <a:prstGeom prst="rect">
            <a:avLst/>
          </a:prstGeom>
          <a:noFill/>
          <a:ln>
            <a:noFill/>
          </a:ln>
        </p:spPr>
        <p:txBody>
          <a:bodyPr anchor="t" anchorCtr="0"/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补报量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412" name="内容占位符 4"/>
          <p:cNvPicPr>
            <a:picLocks noGrp="1" noChangeAspect="1"/>
          </p:cNvPicPr>
          <p:nvPr>
            <p:ph idx="1" hasCustomPrompt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04800" y="27801"/>
            <a:ext cx="65" cy="553998"/>
          </a:xfrm>
          <a:prstGeom prst="rect">
            <a:avLst/>
          </a:prstGeom>
          <a:solidFill>
            <a:srgbClr val="0B56A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矩形: 圆角 5"/>
          <p:cNvSpPr/>
          <p:nvPr/>
        </p:nvSpPr>
        <p:spPr>
          <a:xfrm>
            <a:off x="2346825" y="2379996"/>
            <a:ext cx="871587" cy="31945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圆角矩形标注 3"/>
          <p:cNvSpPr>
            <a:spLocks noChangeArrowheads="1"/>
          </p:cNvSpPr>
          <p:nvPr/>
        </p:nvSpPr>
        <p:spPr bwMode="auto">
          <a:xfrm>
            <a:off x="3218412" y="2989681"/>
            <a:ext cx="2620413" cy="877470"/>
          </a:xfrm>
          <a:prstGeom prst="wedgeRoundRectCallout">
            <a:avLst>
              <a:gd name="adj1" fmla="val -56940"/>
              <a:gd name="adj2" fmla="val -73874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可点击</a:t>
            </a: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【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相关历史到货数据</a:t>
            </a: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】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查看历史采购情况</a:t>
            </a:r>
            <a:endParaRPr kumimoji="0" lang="en-US" altLang="zh-CN" sz="1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1295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矩形 1"/>
          <p:cNvSpPr/>
          <p:nvPr/>
        </p:nvSpPr>
        <p:spPr>
          <a:xfrm>
            <a:off x="1106488" y="4679950"/>
            <a:ext cx="1003300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本部分手册内容完毕，请及时关注平台及网站动态信息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a89964f3-a560-4e6d-9e32-5a7afabbcabd"/>
  <p:tag name="COMMONDATA" val="eyJoZGlkIjoiZmE5N2UwM2RmZTk2NzlkMGQ5NWI2YTU1ZjNiMzc5Yj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377</Words>
  <Application>Microsoft Office PowerPoint</Application>
  <PresentationFormat>宽屏</PresentationFormat>
  <Paragraphs>31</Paragraphs>
  <Slides>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宋体</vt:lpstr>
      <vt:lpstr>微软雅黑</vt:lpstr>
      <vt:lpstr>Arial</vt:lpstr>
      <vt:lpstr>Calibri</vt:lpstr>
      <vt:lpstr>Calibri Light</vt:lpstr>
      <vt:lpstr>Verdana</vt:lpstr>
      <vt:lpstr>Office 主题</vt:lpstr>
      <vt:lpstr>1_自定义设计方案</vt:lpstr>
      <vt:lpstr>自定义设计方案</vt:lpstr>
      <vt:lpstr>2_自定义设计方案</vt:lpstr>
      <vt:lpstr>3_自定义设计方案</vt:lpstr>
      <vt:lpstr>4_自定义设计方案</vt:lpstr>
      <vt:lpstr>PowerPoint 演示文稿</vt:lpstr>
      <vt:lpstr>补报量</vt:lpstr>
      <vt:lpstr>补报量</vt:lpstr>
      <vt:lpstr>补报量</vt:lpstr>
      <vt:lpstr>补报量</vt:lpstr>
      <vt:lpstr>补报量</vt:lpstr>
      <vt:lpstr>PowerPoint 演示文稿</vt:lpstr>
    </vt:vector>
  </TitlesOfParts>
  <Company>www.dadighost.com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YXL</dc:creator>
  <cp:lastModifiedBy>Windows User</cp:lastModifiedBy>
  <cp:revision>775</cp:revision>
  <dcterms:created xsi:type="dcterms:W3CDTF">2017-12-20T16:14:00Z</dcterms:created>
  <dcterms:modified xsi:type="dcterms:W3CDTF">2024-03-19T14:12:42Z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2052-11.1.0.12598</vt:lpwstr>
  </property>
  <property fmtid="{D5CDD505-2E9C-101B-9397-08002B2CF9AE}" pid="3" name="ICV">
    <vt:lpwstr>28BB2441EA954865A423F9C4B9131001</vt:lpwstr>
  </property>
</Properties>
</file>