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57" r:id="rId3"/>
    <p:sldMasterId id="2147483659" r:id="rId4"/>
    <p:sldMasterId id="2147483662" r:id="rId5"/>
  </p:sldMasterIdLst>
  <p:notesMasterIdLst>
    <p:notesMasterId r:id="rId12"/>
  </p:notesMasterIdLst>
  <p:handoutMasterIdLst>
    <p:handoutMasterId r:id="rId13"/>
  </p:handoutMasterIdLst>
  <p:sldIdLst>
    <p:sldId id="272" r:id="rId6"/>
    <p:sldId id="614" r:id="rId7"/>
    <p:sldId id="673" r:id="rId8"/>
    <p:sldId id="666" r:id="rId9"/>
    <p:sldId id="664" r:id="rId10"/>
    <p:sldId id="665" r:id="rId11"/>
  </p:sldIdLst>
  <p:sldSz cx="12192000" cy="6858000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>
          <p15:clr>
            <a:srgbClr val="A4A3A4"/>
          </p15:clr>
        </p15:guide>
        <p15:guide id="2" pos="291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in vio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5244"/>
  </p:normalViewPr>
  <p:slideViewPr>
    <p:cSldViewPr snapToGrid="0" showGuides="1">
      <p:cViewPr>
        <p:scale>
          <a:sx n="75" d="100"/>
          <a:sy n="75" d="100"/>
        </p:scale>
        <p:origin x="1896" y="858"/>
      </p:cViewPr>
      <p:guideLst>
        <p:guide orient="horz" pos="2111"/>
        <p:guide pos="291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76F625-63F9-4A3E-BF8F-C5B910E59946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DF5A40-A4B1-4800-8DE6-A3DE9E24BD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34037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7606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4038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91F3EA-FA84-49C5-96BB-D0C54B8CA00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A5288-04A6-4466-8E0E-D70DDF68F051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F47F4-6F97-4561-ADA2-D15BB27944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B856FF-2129-480E-A4B5-E50F4E2C628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F4158C-EE30-490B-AE03-7CDEF377AE6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11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01213" y="6226175"/>
            <a:ext cx="2325687" cy="6318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2"/>
          <p:cNvSpPr txBox="1"/>
          <p:nvPr/>
        </p:nvSpPr>
        <p:spPr>
          <a:xfrm>
            <a:off x="1355725" y="2047875"/>
            <a:ext cx="9775825" cy="2215991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北京市药品和医用耗材招采管理子系统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国家集采药品接续工作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医疗机构二次选择报量操作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说明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4453"/>
            <a:ext cx="12192000" cy="5079380"/>
          </a:xfrm>
          <a:prstGeom prst="rect">
            <a:avLst/>
          </a:prstGeom>
        </p:spPr>
      </p:pic>
      <p:sp>
        <p:nvSpPr>
          <p:cNvPr id="10" name="圆角矩形标注 3"/>
          <p:cNvSpPr>
            <a:spLocks noChangeArrowheads="1"/>
          </p:cNvSpPr>
          <p:nvPr/>
        </p:nvSpPr>
        <p:spPr bwMode="auto">
          <a:xfrm>
            <a:off x="655236" y="3949808"/>
            <a:ext cx="1909828" cy="576263"/>
          </a:xfrm>
          <a:prstGeom prst="wedgeRoundRectCallout">
            <a:avLst>
              <a:gd name="adj1" fmla="val -58681"/>
              <a:gd name="adj2" fmla="val -9328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1.</a:t>
            </a:r>
            <a:r>
              <a:rPr lang="zh-CN" altLang="en-US" sz="1400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点击菜单“医疗机构二次选择” 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菜单</a:t>
            </a:r>
            <a:endParaRPr lang="zh-CN" altLang="en-US" sz="1400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医疗机构二次报量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: 圆角 5"/>
          <p:cNvSpPr/>
          <p:nvPr/>
        </p:nvSpPr>
        <p:spPr>
          <a:xfrm>
            <a:off x="249389" y="3345511"/>
            <a:ext cx="811695" cy="33858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3"/>
          <p:cNvSpPr>
            <a:spLocks noChangeArrowheads="1"/>
          </p:cNvSpPr>
          <p:nvPr/>
        </p:nvSpPr>
        <p:spPr bwMode="auto">
          <a:xfrm>
            <a:off x="3648075" y="2733116"/>
            <a:ext cx="3829050" cy="1419784"/>
          </a:xfrm>
          <a:prstGeom prst="wedgeRoundRectCallout">
            <a:avLst>
              <a:gd name="adj1" fmla="val 17406"/>
              <a:gd name="adj2" fmla="val 4558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说明</a:t>
            </a:r>
            <a:endParaRPr lang="en-US" altLang="zh-CN" sz="1400" b="1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0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一</a:t>
            </a:r>
            <a:r>
              <a:rPr lang="zh-CN" altLang="en-US" sz="1400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、本页面只显示需重新分配预采购量的产品，如本单位不涉及重新分配，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则页面上无数据显示。</a:t>
            </a:r>
            <a:endParaRPr lang="en-US" altLang="zh-CN" sz="1400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二、本次</a:t>
            </a:r>
            <a:r>
              <a:rPr lang="zh-CN" altLang="en-US" sz="1400" kern="0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重新分配预采购</a:t>
            </a:r>
            <a:r>
              <a:rPr lang="zh-CN" altLang="en-US" sz="1400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量都是按照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单支单片计算数量</a:t>
            </a:r>
            <a:endParaRPr lang="en-US" altLang="zh-CN" sz="1400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4453"/>
            <a:ext cx="12192000" cy="5079380"/>
          </a:xfrm>
          <a:prstGeom prst="rect">
            <a:avLst/>
          </a:prstGeom>
        </p:spPr>
      </p:pic>
      <p:sp>
        <p:nvSpPr>
          <p:cNvPr id="10" name="圆角矩形标注 3"/>
          <p:cNvSpPr>
            <a:spLocks noChangeArrowheads="1"/>
          </p:cNvSpPr>
          <p:nvPr/>
        </p:nvSpPr>
        <p:spPr bwMode="auto">
          <a:xfrm>
            <a:off x="655236" y="3949808"/>
            <a:ext cx="1909828" cy="576263"/>
          </a:xfrm>
          <a:prstGeom prst="wedgeRoundRectCallout">
            <a:avLst>
              <a:gd name="adj1" fmla="val -58681"/>
              <a:gd name="adj2" fmla="val -9328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1.</a:t>
            </a:r>
            <a:r>
              <a:rPr lang="zh-CN" altLang="en-US" sz="1400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点击菜单“医疗机构二次选择” 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菜单</a:t>
            </a:r>
            <a:endParaRPr lang="zh-CN" altLang="en-US" sz="1400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医疗机构二次报量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: 圆角 5"/>
          <p:cNvSpPr/>
          <p:nvPr/>
        </p:nvSpPr>
        <p:spPr>
          <a:xfrm>
            <a:off x="249389" y="3345511"/>
            <a:ext cx="811695" cy="33858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8241274" y="3269766"/>
            <a:ext cx="978926" cy="175943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3"/>
          <p:cNvSpPr>
            <a:spLocks noChangeArrowheads="1"/>
          </p:cNvSpPr>
          <p:nvPr/>
        </p:nvSpPr>
        <p:spPr bwMode="auto">
          <a:xfrm>
            <a:off x="6417184" y="1866901"/>
            <a:ext cx="2593466" cy="950976"/>
          </a:xfrm>
          <a:prstGeom prst="wedgeRoundRectCallout">
            <a:avLst>
              <a:gd name="adj1" fmla="val 41278"/>
              <a:gd name="adj2" fmla="val 88657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2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，在“新增采购量”中输入重新分配的预采购量。</a:t>
            </a:r>
            <a:endParaRPr lang="en-US" altLang="zh-CN" sz="1400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注：可以选择同品种内未流标的多个产品填报采购量</a:t>
            </a:r>
            <a:endParaRPr lang="en-US" altLang="zh-CN" sz="1400" kern="0" dirty="0" smtClean="0">
              <a:solidFill>
                <a:srgbClr val="0070C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4" name="矩形: 圆角 5"/>
          <p:cNvSpPr/>
          <p:nvPr/>
        </p:nvSpPr>
        <p:spPr>
          <a:xfrm>
            <a:off x="6533008" y="5053190"/>
            <a:ext cx="4151376" cy="30296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标注 3"/>
          <p:cNvSpPr>
            <a:spLocks noChangeArrowheads="1"/>
          </p:cNvSpPr>
          <p:nvPr/>
        </p:nvSpPr>
        <p:spPr bwMode="auto">
          <a:xfrm>
            <a:off x="4808600" y="5760540"/>
            <a:ext cx="2441449" cy="722376"/>
          </a:xfrm>
          <a:prstGeom prst="wedgeRoundRectCallout">
            <a:avLst>
              <a:gd name="adj1" fmla="val 47577"/>
              <a:gd name="adj2" fmla="val -10965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“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是否流标</a:t>
            </a: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”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标识为是的产品无法再次分配预采购量</a:t>
            </a:r>
            <a:endParaRPr lang="zh-CN" altLang="en-US" sz="1400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6" name="矩形: 圆角 5"/>
          <p:cNvSpPr/>
          <p:nvPr/>
        </p:nvSpPr>
        <p:spPr>
          <a:xfrm>
            <a:off x="10888933" y="4155375"/>
            <a:ext cx="1091854" cy="30296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圆角矩形标注 3"/>
          <p:cNvSpPr>
            <a:spLocks noChangeArrowheads="1"/>
          </p:cNvSpPr>
          <p:nvPr/>
        </p:nvSpPr>
        <p:spPr bwMode="auto">
          <a:xfrm>
            <a:off x="9364193" y="3086868"/>
            <a:ext cx="2441449" cy="722376"/>
          </a:xfrm>
          <a:prstGeom prst="wedgeRoundRectCallout">
            <a:avLst>
              <a:gd name="adj1" fmla="val 45710"/>
              <a:gd name="adj2" fmla="val 8301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3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，点击“供应详情”，可查看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此品种的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配送企业</a:t>
            </a:r>
            <a:endParaRPr lang="en-US" altLang="zh-CN" sz="1400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991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34453"/>
            <a:ext cx="12192000" cy="5079380"/>
            <a:chOff x="0" y="1034453"/>
            <a:chExt cx="12192000" cy="50793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034453"/>
              <a:ext cx="12192000" cy="507938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62983" y="1549300"/>
              <a:ext cx="2800000" cy="390476"/>
            </a:xfrm>
            <a:prstGeom prst="rect">
              <a:avLst/>
            </a:prstGeom>
          </p:spPr>
        </p:pic>
      </p:grpSp>
      <p:sp>
        <p:nvSpPr>
          <p:cNvPr id="14" name="矩形: 圆角 5"/>
          <p:cNvSpPr/>
          <p:nvPr/>
        </p:nvSpPr>
        <p:spPr>
          <a:xfrm>
            <a:off x="4962983" y="1581627"/>
            <a:ext cx="2800000" cy="32582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970" y="82550"/>
            <a:ext cx="43053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医疗机构二次报量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圆角矩形标注 3"/>
          <p:cNvSpPr>
            <a:spLocks noChangeArrowheads="1"/>
          </p:cNvSpPr>
          <p:nvPr/>
        </p:nvSpPr>
        <p:spPr bwMode="auto">
          <a:xfrm>
            <a:off x="2227959" y="2296679"/>
            <a:ext cx="3106499" cy="1153417"/>
          </a:xfrm>
          <a:prstGeom prst="wedgeRoundRectCallout">
            <a:avLst>
              <a:gd name="adj1" fmla="val 64033"/>
              <a:gd name="adj2" fmla="val -8390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4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，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填写完新增采购量，系统将自动保存记录已填报的信息</a:t>
            </a:r>
            <a:endParaRPr lang="en-US" altLang="zh-CN" sz="1400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注：此时产品状态为“未提交”，</a:t>
            </a:r>
            <a:r>
              <a:rPr lang="zh-CN" altLang="en-US" sz="1400" kern="0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并</a:t>
            </a:r>
            <a:r>
              <a:rPr lang="zh-CN" altLang="en-US" sz="1400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未提交成功，采购量可做修改</a:t>
            </a:r>
            <a:endParaRPr lang="en-US" altLang="zh-CN" sz="1400" kern="0" dirty="0" smtClean="0">
              <a:solidFill>
                <a:srgbClr val="0070C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11494008" y="2352289"/>
            <a:ext cx="585216" cy="32582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标注 3"/>
          <p:cNvSpPr>
            <a:spLocks noChangeArrowheads="1"/>
          </p:cNvSpPr>
          <p:nvPr/>
        </p:nvSpPr>
        <p:spPr bwMode="auto">
          <a:xfrm>
            <a:off x="9052559" y="988800"/>
            <a:ext cx="2441449" cy="950976"/>
          </a:xfrm>
          <a:prstGeom prst="wedgeRoundRectCallout">
            <a:avLst>
              <a:gd name="adj1" fmla="val 60754"/>
              <a:gd name="adj2" fmla="val 7808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5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，</a:t>
            </a:r>
            <a:r>
              <a:rPr lang="zh-CN" altLang="en-US" sz="1400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如确认填报信息无误，可点击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“提交”按钮</a:t>
            </a:r>
            <a:endParaRPr lang="en-US" altLang="zh-CN" sz="1400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4591"/>
            <a:ext cx="12192000" cy="5362984"/>
          </a:xfrm>
          <a:prstGeom prst="rect">
            <a:avLst/>
          </a:prstGeom>
        </p:spPr>
      </p:pic>
      <p:sp>
        <p:nvSpPr>
          <p:cNvPr id="13" name="矩形: 圆角 5"/>
          <p:cNvSpPr/>
          <p:nvPr/>
        </p:nvSpPr>
        <p:spPr>
          <a:xfrm>
            <a:off x="5085715" y="2431563"/>
            <a:ext cx="3768552" cy="150238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标注 3"/>
          <p:cNvSpPr>
            <a:spLocks noChangeArrowheads="1"/>
          </p:cNvSpPr>
          <p:nvPr/>
        </p:nvSpPr>
        <p:spPr bwMode="auto">
          <a:xfrm>
            <a:off x="6096000" y="755162"/>
            <a:ext cx="4056796" cy="1219883"/>
          </a:xfrm>
          <a:prstGeom prst="wedgeRoundRectCallout">
            <a:avLst>
              <a:gd name="adj1" fmla="val -65109"/>
              <a:gd name="adj2" fmla="val 91879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6.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输入</a:t>
            </a:r>
            <a:r>
              <a:rPr lang="en-US" altLang="zh-CN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CA</a:t>
            </a:r>
            <a:r>
              <a:rPr lang="zh-CN" altLang="en-US" sz="1400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密码验证成功后，产品状态变为“已提交”，提交成功。</a:t>
            </a:r>
            <a:endParaRPr lang="en-US" altLang="zh-CN" sz="1400" kern="0" dirty="0" smtClean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eaLnBrk="0" hangingPunct="0">
              <a:defRPr/>
            </a:pPr>
            <a:r>
              <a:rPr lang="zh-CN" altLang="en-US" sz="1400" kern="0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sym typeface="+mn-ea"/>
              </a:rPr>
              <a:t>注：①点击“提交”会提交当前已填写所有产品，可多次提交 ②提交后不可撤销，请务必确认信息正确</a:t>
            </a:r>
            <a:endParaRPr lang="zh-CN" altLang="en-US" sz="1400" kern="0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800" y="0"/>
            <a:ext cx="4907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医疗机构二次报量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"/>
          <p:cNvSpPr/>
          <p:nvPr/>
        </p:nvSpPr>
        <p:spPr>
          <a:xfrm>
            <a:off x="1106488" y="4679950"/>
            <a:ext cx="10033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本部分手册内容完毕，请及时关注平台及网站动态信息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281</Words>
  <Application>Microsoft Office PowerPoint</Application>
  <PresentationFormat>宽屏</PresentationFormat>
  <Paragraphs>22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Calibri Light</vt:lpstr>
      <vt:lpstr>Verdana</vt:lpstr>
      <vt:lpstr>Office 主题</vt:lpstr>
      <vt:lpstr>1_自定义设计方案</vt:lpstr>
      <vt:lpstr>自定义设计方案</vt:lpstr>
      <vt:lpstr>2_自定义设计方案</vt:lpstr>
      <vt:lpstr>3_自定义设计方案</vt:lpstr>
      <vt:lpstr>PowerPoint 演示文稿</vt:lpstr>
      <vt:lpstr>医疗机构二次报量</vt:lpstr>
      <vt:lpstr>医疗机构二次报量</vt:lpstr>
      <vt:lpstr>PowerPoint 演示文稿</vt:lpstr>
      <vt:lpstr>PowerPoint 演示文稿</vt:lpstr>
      <vt:lpstr>PowerPoint 演示文稿</vt:lpstr>
    </vt:vector>
  </TitlesOfParts>
  <Company>www.dadighost.com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YXL</dc:creator>
  <cp:lastModifiedBy>Windows User</cp:lastModifiedBy>
  <cp:revision>732</cp:revision>
  <dcterms:created xsi:type="dcterms:W3CDTF">2017-12-20T16:14:00Z</dcterms:created>
  <dcterms:modified xsi:type="dcterms:W3CDTF">2024-03-19T17:00:31Z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A7D5753195704039B2F8D5F94623CC9D</vt:lpwstr>
  </property>
</Properties>
</file>