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  <p:sldMasterId id="2147483654" r:id="rId4"/>
    <p:sldMasterId id="2147483656" r:id="rId5"/>
    <p:sldMasterId id="2147483659" r:id="rId6"/>
  </p:sldMasterIdLst>
  <p:notesMasterIdLst>
    <p:notesMasterId r:id="rId11"/>
  </p:notesMasterIdLst>
  <p:handoutMasterIdLst>
    <p:handoutMasterId r:id="rId12"/>
  </p:handoutMasterIdLst>
  <p:sldIdLst>
    <p:sldId id="272" r:id="rId7"/>
    <p:sldId id="721" r:id="rId8"/>
    <p:sldId id="636" r:id="rId9"/>
    <p:sldId id="261" r:id="rId10"/>
  </p:sldIdLst>
  <p:sldSz cx="12192000" cy="6858000"/>
  <p:notesSz cx="7103745" cy="10234295"/>
  <p:custDataLst>
    <p:tags r:id="rId17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0" userDrawn="1">
          <p15:clr>
            <a:srgbClr val="A4A3A4"/>
          </p15:clr>
        </p15:guide>
        <p15:guide id="2" pos="290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in vio" initials="y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/>
    <p:restoredTop sz="95244"/>
  </p:normalViewPr>
  <p:slideViewPr>
    <p:cSldViewPr snapToGrid="0" showGuides="1">
      <p:cViewPr varScale="1">
        <p:scale>
          <a:sx n="163" d="100"/>
          <a:sy n="163" d="100"/>
        </p:scale>
        <p:origin x="150" y="174"/>
      </p:cViewPr>
      <p:guideLst>
        <p:guide orient="horz" pos="2060"/>
        <p:guide pos="290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2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buFontTx/>
              <a:buNone/>
              <a:defRPr sz="1245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4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buFontTx/>
              <a:buNone/>
              <a:defRPr sz="1245" noProof="1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4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buFontTx/>
              <a:buNone/>
              <a:defRPr sz="1245" noProof="1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45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4313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E110605-D6D1-4BD4-A47E-9749FB0B2FDB}" type="slidenum">
              <a:rPr kumimoji="0" alt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buFontTx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buFontTx/>
              <a:buNone/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buFontTx/>
              <a:buNone/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0263"/>
            <a:ext cx="3078163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8DA21-FC8F-4DB7-A1CB-3D045AC4500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4448175" y="6361113"/>
            <a:ext cx="3733800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技术支持：南京易联阳光信息技术股份有限公司</a:t>
            </a:r>
            <a:endParaRPr kumimoji="1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日期占位符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eaLnBrk="1" hangingPunct="1">
              <a:buFontTx/>
              <a:buNone/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 eaLnBrk="1" hangingPunct="1">
              <a:buFontTx/>
              <a:buNone/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5EB13A8-1083-4005-AFFB-FBEBF34C30FC}" type="slidenum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二级</a:t>
            </a:r>
            <a:endParaRPr lang="zh-CN" altLang="en-US" noProof="1"/>
          </a:p>
          <a:p>
            <a:pPr lvl="2"/>
            <a:r>
              <a:rPr lang="zh-CN" altLang="en-US" noProof="1"/>
              <a:t>三级</a:t>
            </a:r>
            <a:endParaRPr lang="zh-CN" altLang="en-US" noProof="1"/>
          </a:p>
          <a:p>
            <a:pPr lvl="3"/>
            <a:r>
              <a:rPr lang="zh-CN" altLang="en-US" noProof="1"/>
              <a:t>四级</a:t>
            </a:r>
            <a:endParaRPr lang="zh-CN" altLang="en-US" noProof="1"/>
          </a:p>
          <a:p>
            <a:pPr lvl="4"/>
            <a:r>
              <a:rPr lang="zh-CN" altLang="en-US" noProof="1"/>
              <a:t>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0" hangingPunct="0">
              <a:buFontTx/>
              <a:buNone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3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0" hangingPunct="0">
              <a:buFontTx/>
              <a:buNone/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0900623-F8EE-4429-9957-88C7FFCCBEE7}" type="slidenum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eaLnBrk="1" hangingPunct="1">
              <a:buFontTx/>
              <a:buNone/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 eaLnBrk="1" hangingPunct="1">
              <a:buFontTx/>
              <a:buNone/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BD80EF-9915-431E-88AB-7F8AD9ADD6E0}" type="slidenum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1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 eaLnBrk="1" hangingPunct="1">
              <a:buFontTx/>
              <a:buNone/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页脚占位符 2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 eaLnBrk="1" hangingPunct="1">
              <a:buFontTx/>
              <a:buNone/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77EEB62-CDE8-49F3-9D30-D8E33B38B5A5}" type="slidenum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5" Type="http://schemas.openxmlformats.org/officeDocument/2006/relationships/theme" Target="../theme/theme3.xml"/><Relationship Id="rId4" Type="http://schemas.openxmlformats.org/officeDocument/2006/relationships/image" Target="../media/image4.jpeg"/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5" Type="http://schemas.openxmlformats.org/officeDocument/2006/relationships/theme" Target="../theme/theme4.xml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5" Type="http://schemas.openxmlformats.org/officeDocument/2006/relationships/theme" Target="../theme/theme5.xml"/><Relationship Id="rId4" Type="http://schemas.openxmlformats.org/officeDocument/2006/relationships/image" Target="../media/image2.png"/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2192000" cy="1133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文本框 6"/>
          <p:cNvSpPr txBox="1">
            <a:spLocks noChangeArrowheads="1"/>
          </p:cNvSpPr>
          <p:nvPr/>
        </p:nvSpPr>
        <p:spPr bwMode="auto">
          <a:xfrm>
            <a:off x="4146550" y="6154738"/>
            <a:ext cx="461645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版权所有：北京市医药集中采购服务中心</a:t>
            </a:r>
            <a:r>
              <a:rPr kumimoji="1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  ©2018 All rights reserved</a:t>
            </a: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sp>
        <p:nvSpPr>
          <p:cNvPr id="2053" name="文本框 7"/>
          <p:cNvSpPr txBox="1">
            <a:spLocks noChangeArrowheads="1"/>
          </p:cNvSpPr>
          <p:nvPr/>
        </p:nvSpPr>
        <p:spPr bwMode="auto">
          <a:xfrm>
            <a:off x="4598988" y="6486525"/>
            <a:ext cx="3732213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技术支持：北京医讯达科技有限公司 </a:t>
            </a: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6432550"/>
            <a:ext cx="12192000" cy="414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矩形 6"/>
          <p:cNvSpPr>
            <a:spLocks noChangeArrowheads="1"/>
          </p:cNvSpPr>
          <p:nvPr/>
        </p:nvSpPr>
        <p:spPr bwMode="auto">
          <a:xfrm>
            <a:off x="8416925" y="101600"/>
            <a:ext cx="3416300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药品和医用耗材招采管理子系统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2330450" y="6029325"/>
            <a:ext cx="461645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版权所有：北京市医药集中采购服务中心</a:t>
            </a:r>
            <a:r>
              <a:rPr kumimoji="1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  ©2018 All rights reserved</a:t>
            </a: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2782888" y="6361113"/>
            <a:ext cx="3732213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技术支持：北京医讯达科技有限公司 </a:t>
            </a: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pic>
        <p:nvPicPr>
          <p:cNvPr id="3076" name="图片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875338"/>
            <a:ext cx="12192000" cy="971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4487863" y="6513513"/>
            <a:ext cx="3733800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技术支持：南京易联阳光信息技术股份有限公司</a:t>
            </a:r>
            <a:endParaRPr kumimoji="1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pic>
        <p:nvPicPr>
          <p:cNvPr id="3078" name="图片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1334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" name="Picture 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398838" y="1452563"/>
            <a:ext cx="5181600" cy="2870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0" name="矩形 11"/>
          <p:cNvSpPr>
            <a:spLocks noChangeArrowheads="1"/>
          </p:cNvSpPr>
          <p:nvPr/>
        </p:nvSpPr>
        <p:spPr bwMode="auto">
          <a:xfrm>
            <a:off x="8416925" y="101600"/>
            <a:ext cx="3416300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药品和医用耗材招采管理子系统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图片 2" descr="渐变红条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9050" y="681038"/>
            <a:ext cx="8258175" cy="76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99" name="图片 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701213" y="6226175"/>
            <a:ext cx="2325687" cy="63182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文本框 4"/>
          <p:cNvSpPr txBox="1">
            <a:spLocks noChangeArrowheads="1"/>
          </p:cNvSpPr>
          <p:nvPr/>
        </p:nvSpPr>
        <p:spPr bwMode="auto">
          <a:xfrm>
            <a:off x="2330450" y="6029325"/>
            <a:ext cx="461645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版权所有：北京市医药集中采购服务中心</a:t>
            </a:r>
            <a:r>
              <a:rPr kumimoji="1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  ©2018 All rights reserved</a:t>
            </a: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sp>
        <p:nvSpPr>
          <p:cNvPr id="5123" name="文本框 5"/>
          <p:cNvSpPr txBox="1">
            <a:spLocks noChangeArrowheads="1"/>
          </p:cNvSpPr>
          <p:nvPr/>
        </p:nvSpPr>
        <p:spPr bwMode="auto">
          <a:xfrm>
            <a:off x="2782888" y="6361113"/>
            <a:ext cx="3732213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技术支持：北京医讯达科技有限公司 </a:t>
            </a:r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pic>
        <p:nvPicPr>
          <p:cNvPr id="5124" name="图片 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5875338"/>
            <a:ext cx="12192000" cy="9715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6" name="文本框 10"/>
          <p:cNvSpPr txBox="1">
            <a:spLocks noChangeArrowheads="1"/>
          </p:cNvSpPr>
          <p:nvPr/>
        </p:nvSpPr>
        <p:spPr bwMode="auto">
          <a:xfrm>
            <a:off x="4487863" y="6513513"/>
            <a:ext cx="3733800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技术支持：南京易联阳光信息技术股份有限公司</a:t>
            </a:r>
            <a:endParaRPr kumimoji="1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pic>
        <p:nvPicPr>
          <p:cNvPr id="2" name="图片 12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2192000" cy="1133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7" name="矩形 8"/>
          <p:cNvSpPr>
            <a:spLocks noChangeArrowheads="1"/>
          </p:cNvSpPr>
          <p:nvPr/>
        </p:nvSpPr>
        <p:spPr bwMode="auto">
          <a:xfrm>
            <a:off x="8416925" y="101600"/>
            <a:ext cx="3416300" cy="3683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  <a:sym typeface="+mn-ea"/>
              </a:rPr>
              <a:t>药品和医用耗材招采管理子系统</a:t>
            </a: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8.png"/><Relationship Id="rId1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文本框 22"/>
          <p:cNvSpPr txBox="1"/>
          <p:nvPr/>
        </p:nvSpPr>
        <p:spPr>
          <a:xfrm>
            <a:off x="1249363" y="1993900"/>
            <a:ext cx="9799638" cy="2041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 eaLnBrk="1" hangingPunct="1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zh-CN" altLang="en-US" sz="4400" b="1" kern="1200" cap="none" spc="0" normalizeH="0" baseline="0" noProof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北京市药品和医用耗材招采管理子系统</a:t>
            </a:r>
            <a:endParaRPr kumimoji="0" lang="zh-CN" altLang="en-US" sz="4400" b="1" kern="1200" cap="none" spc="0" normalizeH="0" baseline="0" noProof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  <a:p>
            <a:pPr marR="0" algn="ctr" defTabSz="9144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050" b="1" kern="1200" cap="none" spc="0" normalizeH="0" baseline="0" noProof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中药</a:t>
            </a:r>
            <a:r>
              <a:rPr kumimoji="0" lang="zh-CN" altLang="en-US" sz="4050" b="1" kern="1200" cap="none" spc="0" normalizeH="0" baseline="0" noProof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饮片公示质疑操作</a:t>
            </a:r>
            <a:r>
              <a:rPr kumimoji="0" lang="zh-CN" altLang="en-US" sz="4050" b="1" kern="1200" cap="none" spc="0" normalizeH="0" baseline="0" noProof="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手册</a:t>
            </a:r>
            <a:endParaRPr kumimoji="0" lang="zh-CN" altLang="en-US" sz="4050" b="1" kern="1200" cap="none" spc="0" normalizeH="0" baseline="0" noProof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sp>
        <p:nvSpPr>
          <p:cNvPr id="14339" name="文本框 1"/>
          <p:cNvSpPr txBox="1"/>
          <p:nvPr/>
        </p:nvSpPr>
        <p:spPr>
          <a:xfrm>
            <a:off x="2022475" y="4108450"/>
            <a:ext cx="8253413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ctr"/>
            <a:r>
              <a:rPr lang="zh-CN" altLang="en-US" sz="24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生产企业用户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346200"/>
            <a:ext cx="12192000" cy="4165600"/>
          </a:xfrm>
          <a:prstGeom prst="rect">
            <a:avLst/>
          </a:prstGeom>
        </p:spPr>
      </p:pic>
      <p:sp>
        <p:nvSpPr>
          <p:cNvPr id="24578" name="标题 1"/>
          <p:cNvSpPr>
            <a:spLocks noGrp="1"/>
          </p:cNvSpPr>
          <p:nvPr>
            <p:ph type="title"/>
          </p:nvPr>
        </p:nvSpPr>
        <p:spPr>
          <a:xfrm>
            <a:off x="449263" y="139700"/>
            <a:ext cx="6465887" cy="3524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中药饮片公示及质疑</a:t>
            </a:r>
            <a:endParaRPr lang="zh-CN" altLang="en-US" dirty="0"/>
          </a:p>
        </p:txBody>
      </p:sp>
      <p:pic>
        <p:nvPicPr>
          <p:cNvPr id="24579" name="内容占位符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" name="组合 1"/>
          <p:cNvGrpSpPr/>
          <p:nvPr/>
        </p:nvGrpSpPr>
        <p:grpSpPr>
          <a:xfrm>
            <a:off x="8388134" y="3270049"/>
            <a:ext cx="3458735" cy="1748790"/>
            <a:chOff x="8844510" y="2932636"/>
            <a:chExt cx="3500786" cy="1941221"/>
          </a:xfrm>
        </p:grpSpPr>
        <p:sp>
          <p:nvSpPr>
            <p:cNvPr id="18" name="圆角矩形标注 3"/>
            <p:cNvSpPr>
              <a:spLocks noChangeArrowheads="1"/>
            </p:cNvSpPr>
            <p:nvPr/>
          </p:nvSpPr>
          <p:spPr bwMode="auto">
            <a:xfrm>
              <a:off x="8844510" y="3693194"/>
              <a:ext cx="2700711" cy="1180663"/>
            </a:xfrm>
            <a:prstGeom prst="wedgeRoundRectCallout">
              <a:avLst>
                <a:gd name="adj1" fmla="val 62073"/>
                <a:gd name="adj2" fmla="val -97682"/>
                <a:gd name="adj3" fmla="val 16667"/>
              </a:avLst>
            </a:prstGeom>
            <a:solidFill>
              <a:srgbClr val="FFFFFF"/>
            </a:solidFill>
            <a:ln w="9525" algn="ctr">
              <a:solidFill>
                <a:srgbClr val="FF0000"/>
              </a:solidFill>
              <a:round/>
            </a:ln>
          </p:spPr>
          <p:txBody>
            <a:bodyPr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2.</a:t>
              </a:r>
              <a:r>
                <a:rPr kumimoji="0" lang="zh-CN" alt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点击需要</a:t>
              </a:r>
              <a:r>
                <a:rPr kumimoji="0" lang="en-US" altLang="zh-CN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“</a:t>
              </a:r>
              <a:r>
                <a:rPr kumimoji="0" lang="zh-CN" alt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质疑</a:t>
              </a:r>
              <a:r>
                <a:rPr kumimoji="0" lang="en-US" altLang="zh-CN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”</a:t>
              </a:r>
              <a:r>
                <a:rPr kumimoji="0" lang="zh-CN" alt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的产品，进入质疑页面。</a:t>
              </a:r>
              <a:br>
                <a:rPr kumimoji="0" lang="zh-CN" alt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</a:br>
              <a:r>
                <a:rPr kumimoji="0" lang="zh-CN" alt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如已经质疑过的产品还可重复点击</a:t>
              </a:r>
              <a:r>
                <a:rPr kumimoji="0" lang="en-US" altLang="zh-CN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“</a:t>
              </a:r>
              <a:r>
                <a:rPr kumimoji="0" lang="zh-CN" alt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质疑</a:t>
              </a:r>
              <a:r>
                <a:rPr kumimoji="0" lang="en-US" altLang="zh-CN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”</a:t>
              </a:r>
              <a:r>
                <a:rPr kumimoji="0" lang="zh-CN" alt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修改质疑信息</a:t>
              </a:r>
              <a:endParaRPr kumimoji="0" lang="zh-CN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endParaRPr>
            </a:p>
          </p:txBody>
        </p:sp>
        <p:sp>
          <p:nvSpPr>
            <p:cNvPr id="19" name="矩形: 圆角 3"/>
            <p:cNvSpPr/>
            <p:nvPr/>
          </p:nvSpPr>
          <p:spPr bwMode="auto">
            <a:xfrm>
              <a:off x="11890517" y="2932636"/>
              <a:ext cx="454779" cy="340102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2533" name="组合 1"/>
          <p:cNvGrpSpPr/>
          <p:nvPr/>
        </p:nvGrpSpPr>
        <p:grpSpPr>
          <a:xfrm>
            <a:off x="155998" y="2558066"/>
            <a:ext cx="4054476" cy="1054735"/>
            <a:chOff x="-1177486" y="3086219"/>
            <a:chExt cx="4054912" cy="1055189"/>
          </a:xfrm>
        </p:grpSpPr>
        <p:sp>
          <p:nvSpPr>
            <p:cNvPr id="6" name="圆角矩形标注 3"/>
            <p:cNvSpPr>
              <a:spLocks noChangeArrowheads="1"/>
            </p:cNvSpPr>
            <p:nvPr/>
          </p:nvSpPr>
          <p:spPr bwMode="auto">
            <a:xfrm>
              <a:off x="761378" y="3362563"/>
              <a:ext cx="2116048" cy="778845"/>
            </a:xfrm>
            <a:prstGeom prst="wedgeRoundRectCallout">
              <a:avLst>
                <a:gd name="adj1" fmla="val -88904"/>
                <a:gd name="adj2" fmla="val -56691"/>
                <a:gd name="adj3" fmla="val 16667"/>
              </a:avLst>
            </a:prstGeom>
            <a:solidFill>
              <a:srgbClr val="FFFFFF"/>
            </a:solidFill>
            <a:ln w="9525" algn="ctr">
              <a:solidFill>
                <a:srgbClr val="FF0000"/>
              </a:solidFill>
              <a:round/>
            </a:ln>
          </p:spPr>
          <p:txBody>
            <a:bodyPr anchor="ctr"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1.</a:t>
              </a:r>
              <a:r>
                <a:rPr kumimoji="0" lang="zh-CN" alt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点击</a:t>
              </a:r>
              <a:r>
                <a:rPr kumimoji="0" lang="zh-CN" alt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“公示及质疑</a:t>
              </a:r>
              <a:r>
                <a:rPr kumimoji="0" lang="en-US" altLang="zh-CN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-</a:t>
              </a:r>
              <a:r>
                <a:rPr kumimoji="0" lang="zh-CN" altLang="en-US" sz="1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Verdana" panose="020B0604030504040204" pitchFamily="34" charset="0"/>
                  <a:ea typeface="宋体" panose="02010600030101010101" pitchFamily="2" charset="-122"/>
                  <a:cs typeface="+mn-cs"/>
                  <a:sym typeface="+mn-ea"/>
                </a:rPr>
                <a:t>饮片产品公示及质疑”</a:t>
              </a:r>
              <a:endPara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endParaRPr>
            </a:p>
          </p:txBody>
        </p:sp>
        <p:sp>
          <p:nvSpPr>
            <p:cNvPr id="7" name="矩形: 圆角 3"/>
            <p:cNvSpPr/>
            <p:nvPr/>
          </p:nvSpPr>
          <p:spPr bwMode="auto">
            <a:xfrm>
              <a:off x="-1177486" y="3086219"/>
              <a:ext cx="1020872" cy="341459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" name="圆角矩形标注 38"/>
          <p:cNvSpPr>
            <a:spLocks noChangeArrowheads="1"/>
          </p:cNvSpPr>
          <p:nvPr/>
        </p:nvSpPr>
        <p:spPr bwMode="auto">
          <a:xfrm>
            <a:off x="4606290" y="3934460"/>
            <a:ext cx="2980055" cy="1113790"/>
          </a:xfrm>
          <a:prstGeom prst="wedgeRoundRectCallout">
            <a:avLst>
              <a:gd name="adj1" fmla="val -49791"/>
              <a:gd name="adj2" fmla="val 22398"/>
              <a:gd name="adj3" fmla="val 16667"/>
            </a:avLst>
          </a:prstGeom>
          <a:solidFill>
            <a:srgbClr val="FFFFFF"/>
          </a:solidFill>
          <a:ln w="9525" algn="ctr">
            <a:solidFill>
              <a:srgbClr val="FF0000"/>
            </a:solidFill>
            <a:round/>
          </a:ln>
        </p:spPr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b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</a:b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注意：此页面列表只展示</a:t>
            </a:r>
            <a:r>
              <a:rPr kumimoji="0" lang="zh-CN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已申报的</a:t>
            </a:r>
            <a:r>
              <a:rPr kumimoji="0" lang="zh-CN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国标</a:t>
            </a:r>
            <a:r>
              <a:rPr kumimoji="0" lang="en-US" altLang="zh-CN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/</a:t>
            </a:r>
            <a:r>
              <a:rPr kumimoji="0" lang="zh-CN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企标产品</a:t>
            </a:r>
            <a:br>
              <a:rPr kumimoji="0" lang="zh-CN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</a:br>
            <a:r>
              <a:rPr kumimoji="0" lang="zh-CN" alt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可对本企业或其他企业填报的信息进行质疑</a:t>
            </a:r>
            <a:endParaRPr kumimoji="0" lang="en-US" altLang="zh-CN" sz="1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45795"/>
            <a:ext cx="12136120" cy="6518910"/>
          </a:xfrm>
          <a:prstGeom prst="rect">
            <a:avLst/>
          </a:prstGeom>
        </p:spPr>
      </p:pic>
      <p:sp>
        <p:nvSpPr>
          <p:cNvPr id="22531" name="标题 1"/>
          <p:cNvSpPr>
            <a:spLocks noGrp="1"/>
          </p:cNvSpPr>
          <p:nvPr>
            <p:ph type="title"/>
          </p:nvPr>
        </p:nvSpPr>
        <p:spPr>
          <a:xfrm>
            <a:off x="449263" y="139700"/>
            <a:ext cx="6465887" cy="3524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r>
              <a:rPr lang="zh-CN" altLang="en-US" sz="2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中药饮片公示及质疑</a:t>
            </a:r>
            <a:endParaRPr lang="zh-CN" altLang="en-US" dirty="0"/>
          </a:p>
        </p:txBody>
      </p:sp>
      <p:pic>
        <p:nvPicPr>
          <p:cNvPr id="22532" name="内容占位符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组合 1"/>
          <p:cNvGrpSpPr/>
          <p:nvPr/>
        </p:nvGrpSpPr>
        <p:grpSpPr>
          <a:xfrm>
            <a:off x="1308735" y="5044440"/>
            <a:ext cx="4779645" cy="1743075"/>
            <a:chOff x="-1627114" y="3823771"/>
            <a:chExt cx="4954803" cy="1743826"/>
          </a:xfrm>
        </p:grpSpPr>
        <p:sp>
          <p:nvSpPr>
            <p:cNvPr id="5" name="圆角矩形标注 3"/>
            <p:cNvSpPr>
              <a:spLocks noChangeArrowheads="1"/>
            </p:cNvSpPr>
            <p:nvPr/>
          </p:nvSpPr>
          <p:spPr bwMode="auto">
            <a:xfrm>
              <a:off x="1211641" y="3823771"/>
              <a:ext cx="2116048" cy="778845"/>
            </a:xfrm>
            <a:prstGeom prst="wedgeRoundRectCallout">
              <a:avLst>
                <a:gd name="adj1" fmla="val -94557"/>
                <a:gd name="adj2" fmla="val 58854"/>
                <a:gd name="adj3" fmla="val 16667"/>
              </a:avLst>
            </a:prstGeom>
            <a:solidFill>
              <a:srgbClr val="FFFFFF"/>
            </a:solidFill>
            <a:ln w="9525" algn="ctr">
              <a:solidFill>
                <a:srgbClr val="FF0000"/>
              </a:solidFill>
              <a:round/>
            </a:ln>
          </p:spPr>
          <p:txBody>
            <a:bodyPr anchor="ctr"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endParaRPr>
            </a:p>
          </p:txBody>
        </p:sp>
        <p:sp>
          <p:nvSpPr>
            <p:cNvPr id="8" name="矩形: 圆角 3"/>
            <p:cNvSpPr/>
            <p:nvPr/>
          </p:nvSpPr>
          <p:spPr bwMode="auto">
            <a:xfrm>
              <a:off x="-1627114" y="4777952"/>
              <a:ext cx="1821376" cy="789645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1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9" name="矩形: 圆角 3"/>
          <p:cNvSpPr/>
          <p:nvPr/>
        </p:nvSpPr>
        <p:spPr bwMode="auto">
          <a:xfrm>
            <a:off x="6595110" y="1014095"/>
            <a:ext cx="5310505" cy="42799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圆角矩形标注 3"/>
          <p:cNvSpPr>
            <a:spLocks noChangeArrowheads="1"/>
          </p:cNvSpPr>
          <p:nvPr/>
        </p:nvSpPr>
        <p:spPr bwMode="auto">
          <a:xfrm>
            <a:off x="3724275" y="5044440"/>
            <a:ext cx="3190875" cy="953770"/>
          </a:xfrm>
          <a:prstGeom prst="wedgeRoundRectCallout">
            <a:avLst>
              <a:gd name="adj1" fmla="val 38895"/>
              <a:gd name="adj2" fmla="val -105259"/>
              <a:gd name="adj3" fmla="val 16667"/>
            </a:avLst>
          </a:prstGeom>
          <a:solidFill>
            <a:srgbClr val="FFFFFF"/>
          </a:solidFill>
          <a:ln w="9525" algn="ctr">
            <a:solidFill>
              <a:srgbClr val="FF0000"/>
            </a:solidFill>
            <a:round/>
          </a:ln>
        </p:spPr>
        <p:txBody>
          <a:bodyPr anchor="ctr"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  <a:t>3.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  <a:t>需先上传质疑文件及质疑内容后并在右列填写质疑的信息</a:t>
            </a:r>
            <a:b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</a:b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  <a:t>注意：只填写需质疑项</a:t>
            </a: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  <p:sp>
        <p:nvSpPr>
          <p:cNvPr id="21" name="矩形: 圆角 3"/>
          <p:cNvSpPr/>
          <p:nvPr/>
        </p:nvSpPr>
        <p:spPr bwMode="auto">
          <a:xfrm>
            <a:off x="6087745" y="6858000"/>
            <a:ext cx="366395" cy="30670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1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圆角矩形标注 3"/>
          <p:cNvSpPr>
            <a:spLocks noChangeArrowheads="1"/>
          </p:cNvSpPr>
          <p:nvPr/>
        </p:nvSpPr>
        <p:spPr bwMode="auto">
          <a:xfrm>
            <a:off x="7438814" y="6386481"/>
            <a:ext cx="2115820" cy="778510"/>
          </a:xfrm>
          <a:prstGeom prst="wedgeRoundRectCallout">
            <a:avLst>
              <a:gd name="adj1" fmla="val -85764"/>
              <a:gd name="adj2" fmla="val 10893"/>
              <a:gd name="adj3" fmla="val 16667"/>
            </a:avLst>
          </a:prstGeom>
          <a:solidFill>
            <a:srgbClr val="FFFFFF"/>
          </a:solidFill>
          <a:ln w="9525" algn="ctr">
            <a:solidFill>
              <a:srgbClr val="FF0000"/>
            </a:solidFill>
            <a:round/>
          </a:ln>
        </p:spPr>
        <p:txBody>
          <a:bodyPr anchor="ctr"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  <a:t>4.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  <a:t>点击</a:t>
            </a: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  <a:t>“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  <a:t>保存</a:t>
            </a: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  <a:t>”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宋体" panose="02010600030101010101" pitchFamily="2" charset="-122"/>
                <a:cs typeface="+mn-cs"/>
                <a:sym typeface="+mn-ea"/>
              </a:rPr>
              <a:t>按钮保存质疑信息</a:t>
            </a:r>
            <a:endParaRPr kumimoji="0" lang="zh-CN" altLang="en-US" sz="1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宋体" panose="02010600030101010101" pitchFamily="2" charset="-122"/>
              <a:cs typeface="+mn-cs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矩形 1"/>
          <p:cNvSpPr/>
          <p:nvPr/>
        </p:nvSpPr>
        <p:spPr>
          <a:xfrm>
            <a:off x="1106488" y="4679950"/>
            <a:ext cx="10033000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Calibri" panose="020F0502020204030204" pitchFamily="34" charset="0"/>
              </a:rPr>
              <a:t>本部分手册内容完毕，请及时关注平台及网站动态信息</a:t>
            </a:r>
            <a:endParaRPr lang="zh-CN" altLang="en-US" sz="32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</p:tagLst>
</file>

<file path=ppt/tags/tag2.xml><?xml version="1.0" encoding="utf-8"?>
<p:tagLst xmlns:p="http://schemas.openxmlformats.org/presentationml/2006/main">
  <p:tag name="KSO_WPP_MARK_KEY" val="5e6eff97-813d-48d0-9159-ef84a1a0cd74"/>
  <p:tag name="COMMONDATA" val="eyJoZGlkIjoiZmE5N2UwM2RmZTk2NzlkMGQ5NWI2YTU1ZjNiMzc5YjU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WPS 演示</Application>
  <PresentationFormat>宽屏</PresentationFormat>
  <Paragraphs>22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Arial</vt:lpstr>
      <vt:lpstr>宋体</vt:lpstr>
      <vt:lpstr>Wingdings</vt:lpstr>
      <vt:lpstr>Calibri</vt:lpstr>
      <vt:lpstr>Calibri Light</vt:lpstr>
      <vt:lpstr>微软雅黑</vt:lpstr>
      <vt:lpstr>Verdana</vt:lpstr>
      <vt:lpstr>Arial Unicode MS</vt:lpstr>
      <vt:lpstr>Office 主题</vt:lpstr>
      <vt:lpstr>1_自定义设计方案</vt:lpstr>
      <vt:lpstr>自定义设计方案</vt:lpstr>
      <vt:lpstr>2_自定义设计方案</vt:lpstr>
      <vt:lpstr>3_自定义设计方案</vt:lpstr>
      <vt:lpstr>PowerPoint 演示文稿</vt:lpstr>
      <vt:lpstr>申报管理—中药饮品产品申报</vt:lpstr>
      <vt:lpstr>申报管理—中药饮品产品申报</vt:lpstr>
      <vt:lpstr>PowerPoint 演示文稿</vt:lpstr>
    </vt:vector>
  </TitlesOfParts>
  <Company>www.dadighost.com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YXL</dc:creator>
  <cp:lastModifiedBy>小瑾</cp:lastModifiedBy>
  <cp:revision>751</cp:revision>
  <dcterms:created xsi:type="dcterms:W3CDTF">2017-12-20T16:14:00Z</dcterms:created>
  <dcterms:modified xsi:type="dcterms:W3CDTF">2024-05-29T02:45:48Z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2052-12.1.0.16929</vt:lpwstr>
  </property>
  <property fmtid="{D5CDD505-2E9C-101B-9397-08002B2CF9AE}" pid="3" name="ICV">
    <vt:lpwstr>086DD04379D6476D9B9A73597009530F_13</vt:lpwstr>
  </property>
</Properties>
</file>